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98" r:id="rId5"/>
    <p:sldId id="306" r:id="rId6"/>
    <p:sldId id="301" r:id="rId7"/>
    <p:sldId id="302" r:id="rId8"/>
    <p:sldId id="304" r:id="rId9"/>
    <p:sldId id="312" r:id="rId10"/>
    <p:sldId id="303" r:id="rId11"/>
    <p:sldId id="310" r:id="rId12"/>
    <p:sldId id="314" r:id="rId13"/>
    <p:sldId id="307" r:id="rId14"/>
    <p:sldId id="315" r:id="rId15"/>
    <p:sldId id="313" r:id="rId16"/>
    <p:sldId id="318" r:id="rId17"/>
    <p:sldId id="311" r:id="rId18"/>
    <p:sldId id="308" r:id="rId19"/>
    <p:sldId id="316" r:id="rId20"/>
    <p:sldId id="31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416" autoAdjust="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10/19/2022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nkanhore545/cost-of-living-index-2022"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nkanhore545/cost-of-living-index-2022"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numbeo.com/cost-of-living/rankings.jsp?title=202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umbeo.com/common/motivation_and_methodology.j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808814" y="1475234"/>
            <a:ext cx="3876085" cy="2886372"/>
          </a:xfrm>
        </p:spPr>
        <p:txBody>
          <a:bodyPr anchor="b">
            <a:normAutofit/>
          </a:bodyPr>
          <a:lstStyle/>
          <a:p>
            <a:r>
              <a:rPr lang="en-US" sz="4400" dirty="0">
                <a:solidFill>
                  <a:schemeClr val="tx1"/>
                </a:solidFill>
              </a:rPr>
              <a:t>Cost of Living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079410" y="4508519"/>
            <a:ext cx="3205640" cy="1322467"/>
          </a:xfrm>
        </p:spPr>
        <p:txBody>
          <a:bodyPr anchor="t">
            <a:normAutofit/>
          </a:bodyPr>
          <a:lstStyle/>
          <a:p>
            <a:pPr>
              <a:lnSpc>
                <a:spcPct val="100000"/>
              </a:lnSpc>
              <a:spcBef>
                <a:spcPts val="0"/>
              </a:spcBef>
            </a:pPr>
            <a:r>
              <a:rPr lang="en-US" sz="1600" dirty="0"/>
              <a:t>AMAR RAI</a:t>
            </a:r>
          </a:p>
          <a:p>
            <a:pPr>
              <a:lnSpc>
                <a:spcPct val="100000"/>
              </a:lnSpc>
              <a:spcBef>
                <a:spcPts val="0"/>
              </a:spcBef>
            </a:pPr>
            <a:r>
              <a:rPr lang="en-US" sz="1600" dirty="0"/>
              <a:t>Nandhini Nallathambi</a:t>
            </a:r>
          </a:p>
          <a:p>
            <a:pPr>
              <a:lnSpc>
                <a:spcPct val="100000"/>
              </a:lnSpc>
              <a:spcBef>
                <a:spcPts val="0"/>
              </a:spcBef>
            </a:pPr>
            <a:r>
              <a:rPr lang="en-US" sz="1600" dirty="0"/>
              <a:t>Siyuan LiAng</a:t>
            </a:r>
          </a:p>
          <a:p>
            <a:pPr>
              <a:lnSpc>
                <a:spcPct val="100000"/>
              </a:lnSpc>
              <a:spcBef>
                <a:spcPts val="0"/>
              </a:spcBef>
            </a:pPr>
            <a:r>
              <a:rPr lang="en-US" sz="1600" dirty="0"/>
              <a:t>Vivian Nnadozie</a:t>
            </a:r>
          </a:p>
          <a:p>
            <a:pPr>
              <a:lnSpc>
                <a:spcPct val="100000"/>
              </a:lnSpc>
              <a:spcBef>
                <a:spcPts val="0"/>
              </a:spcBef>
            </a:pP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A4C1-72B8-5476-09F2-DC818DA04E7F}"/>
              </a:ext>
            </a:extLst>
          </p:cNvPr>
          <p:cNvSpPr>
            <a:spLocks noGrp="1"/>
          </p:cNvSpPr>
          <p:nvPr>
            <p:ph type="title"/>
          </p:nvPr>
        </p:nvSpPr>
        <p:spPr>
          <a:xfrm>
            <a:off x="794759" y="286603"/>
            <a:ext cx="10844613" cy="1450757"/>
          </a:xfrm>
        </p:spPr>
        <p:txBody>
          <a:bodyPr/>
          <a:lstStyle/>
          <a:p>
            <a:r>
              <a:rPr lang="en-GB" dirty="0"/>
              <a:t>The biggest impact on Cost of Living</a:t>
            </a:r>
          </a:p>
        </p:txBody>
      </p:sp>
      <p:pic>
        <p:nvPicPr>
          <p:cNvPr id="5" name="Content Placeholder 4">
            <a:extLst>
              <a:ext uri="{FF2B5EF4-FFF2-40B4-BE49-F238E27FC236}">
                <a16:creationId xmlns:a16="http://schemas.microsoft.com/office/drawing/2014/main" id="{7DD592A9-E54B-5C52-9D9D-E9D1D939B229}"/>
              </a:ext>
            </a:extLst>
          </p:cNvPr>
          <p:cNvPicPr>
            <a:picLocks noGrp="1" noChangeAspect="1"/>
          </p:cNvPicPr>
          <p:nvPr>
            <p:ph idx="1"/>
          </p:nvPr>
        </p:nvPicPr>
        <p:blipFill>
          <a:blip r:embed="rId2"/>
          <a:stretch>
            <a:fillRect/>
          </a:stretch>
        </p:blipFill>
        <p:spPr>
          <a:xfrm>
            <a:off x="128022" y="2056706"/>
            <a:ext cx="4048690" cy="3248478"/>
          </a:xfrm>
        </p:spPr>
      </p:pic>
      <p:pic>
        <p:nvPicPr>
          <p:cNvPr id="7" name="Picture 6">
            <a:extLst>
              <a:ext uri="{FF2B5EF4-FFF2-40B4-BE49-F238E27FC236}">
                <a16:creationId xmlns:a16="http://schemas.microsoft.com/office/drawing/2014/main" id="{8A8545BC-FACA-6CA9-8BBD-2261AED135DE}"/>
              </a:ext>
            </a:extLst>
          </p:cNvPr>
          <p:cNvPicPr>
            <a:picLocks noChangeAspect="1"/>
          </p:cNvPicPr>
          <p:nvPr/>
        </p:nvPicPr>
        <p:blipFill>
          <a:blip r:embed="rId3"/>
          <a:stretch>
            <a:fillRect/>
          </a:stretch>
        </p:blipFill>
        <p:spPr>
          <a:xfrm>
            <a:off x="4147600" y="2018600"/>
            <a:ext cx="3867690" cy="3286584"/>
          </a:xfrm>
          <a:prstGeom prst="rect">
            <a:avLst/>
          </a:prstGeom>
        </p:spPr>
      </p:pic>
      <p:pic>
        <p:nvPicPr>
          <p:cNvPr id="9" name="Picture 8">
            <a:extLst>
              <a:ext uri="{FF2B5EF4-FFF2-40B4-BE49-F238E27FC236}">
                <a16:creationId xmlns:a16="http://schemas.microsoft.com/office/drawing/2014/main" id="{26D0A76C-5B5E-853B-8CFA-37E07B4B7326}"/>
              </a:ext>
            </a:extLst>
          </p:cNvPr>
          <p:cNvPicPr>
            <a:picLocks noChangeAspect="1"/>
          </p:cNvPicPr>
          <p:nvPr/>
        </p:nvPicPr>
        <p:blipFill>
          <a:blip r:embed="rId4"/>
          <a:stretch>
            <a:fillRect/>
          </a:stretch>
        </p:blipFill>
        <p:spPr>
          <a:xfrm>
            <a:off x="8052862" y="1935749"/>
            <a:ext cx="3982006" cy="3277057"/>
          </a:xfrm>
          <a:prstGeom prst="rect">
            <a:avLst/>
          </a:prstGeom>
        </p:spPr>
      </p:pic>
      <p:sp>
        <p:nvSpPr>
          <p:cNvPr id="10" name="TextBox 9">
            <a:extLst>
              <a:ext uri="{FF2B5EF4-FFF2-40B4-BE49-F238E27FC236}">
                <a16:creationId xmlns:a16="http://schemas.microsoft.com/office/drawing/2014/main" id="{6B6B7D2A-F73D-85AB-2FCD-56BDDEDB6830}"/>
              </a:ext>
            </a:extLst>
          </p:cNvPr>
          <p:cNvSpPr txBox="1"/>
          <p:nvPr/>
        </p:nvSpPr>
        <p:spPr>
          <a:xfrm>
            <a:off x="313647" y="5453616"/>
            <a:ext cx="11564706"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q"/>
            </a:pPr>
            <a:r>
              <a:rPr lang="en-GB" dirty="0"/>
              <a:t>These plots are based on the index values of the G8 cities.</a:t>
            </a:r>
          </a:p>
          <a:p>
            <a:pPr marL="285750" indent="-285750">
              <a:buClr>
                <a:schemeClr val="accent2"/>
              </a:buClr>
              <a:buFont typeface="Wingdings" panose="05000000000000000000" pitchFamily="2" charset="2"/>
              <a:buChar char="q"/>
            </a:pPr>
            <a:r>
              <a:rPr lang="en-GB" dirty="0"/>
              <a:t>These graphs also confirm that all the 3 indexes (Rent, Groceries and Restaurant Price) have a strong relationship with the Cost of Living index but the impact of Groceries Index on Cost of Living Index is higher.</a:t>
            </a:r>
          </a:p>
        </p:txBody>
      </p:sp>
      <p:sp>
        <p:nvSpPr>
          <p:cNvPr id="11" name="TextBox 10">
            <a:extLst>
              <a:ext uri="{FF2B5EF4-FFF2-40B4-BE49-F238E27FC236}">
                <a16:creationId xmlns:a16="http://schemas.microsoft.com/office/drawing/2014/main" id="{85763D71-04A1-1FBB-0DA9-A16FAF8DEDC7}"/>
              </a:ext>
            </a:extLst>
          </p:cNvPr>
          <p:cNvSpPr txBox="1"/>
          <p:nvPr/>
        </p:nvSpPr>
        <p:spPr>
          <a:xfrm>
            <a:off x="10894850" y="1566417"/>
            <a:ext cx="1297150" cy="369332"/>
          </a:xfrm>
          <a:prstGeom prst="rect">
            <a:avLst/>
          </a:prstGeom>
          <a:noFill/>
        </p:spPr>
        <p:txBody>
          <a:bodyPr wrap="none" rtlCol="0">
            <a:spAutoFit/>
          </a:bodyPr>
          <a:lstStyle/>
          <a:p>
            <a:r>
              <a:rPr lang="en-GB" dirty="0"/>
              <a:t>..Continued</a:t>
            </a:r>
          </a:p>
        </p:txBody>
      </p:sp>
    </p:spTree>
    <p:extLst>
      <p:ext uri="{BB962C8B-B14F-4D97-AF65-F5344CB8AC3E}">
        <p14:creationId xmlns:p14="http://schemas.microsoft.com/office/powerpoint/2010/main" val="369478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2648-3155-0BB1-9E96-EEC097609A50}"/>
              </a:ext>
            </a:extLst>
          </p:cNvPr>
          <p:cNvSpPr>
            <a:spLocks noGrp="1"/>
          </p:cNvSpPr>
          <p:nvPr>
            <p:ph type="title"/>
          </p:nvPr>
        </p:nvSpPr>
        <p:spPr/>
        <p:txBody>
          <a:bodyPr/>
          <a:lstStyle/>
          <a:p>
            <a:r>
              <a:rPr lang="en-GB" dirty="0"/>
              <a:t>Local Purchasing Power Index</a:t>
            </a:r>
          </a:p>
        </p:txBody>
      </p:sp>
      <p:sp>
        <p:nvSpPr>
          <p:cNvPr id="3" name="Content Placeholder 2">
            <a:extLst>
              <a:ext uri="{FF2B5EF4-FFF2-40B4-BE49-F238E27FC236}">
                <a16:creationId xmlns:a16="http://schemas.microsoft.com/office/drawing/2014/main" id="{36DF7881-6067-2B4E-61B5-BD311E4C77FC}"/>
              </a:ext>
            </a:extLst>
          </p:cNvPr>
          <p:cNvSpPr>
            <a:spLocks noGrp="1"/>
          </p:cNvSpPr>
          <p:nvPr>
            <p:ph idx="1"/>
          </p:nvPr>
        </p:nvSpPr>
        <p:spPr>
          <a:xfrm>
            <a:off x="794759" y="5264209"/>
            <a:ext cx="10673697" cy="1042587"/>
          </a:xfrm>
        </p:spPr>
        <p:txBody>
          <a:bodyPr>
            <a:normAutofit fontScale="92500" lnSpcReduction="20000"/>
          </a:bodyPr>
          <a:lstStyle/>
          <a:p>
            <a:pPr marL="285750" indent="-285750">
              <a:buClr>
                <a:schemeClr val="accent2"/>
              </a:buClr>
              <a:buFont typeface="Wingdings" panose="05000000000000000000" pitchFamily="2" charset="2"/>
              <a:buChar char="q"/>
            </a:pPr>
            <a:r>
              <a:rPr lang="en-GB" dirty="0"/>
              <a:t>These plots for the relationship between the Cost of Living index and LPP index values show that the relationship is strong when plotted based on country’s index value.</a:t>
            </a:r>
          </a:p>
          <a:p>
            <a:pPr marL="285750" indent="-285750">
              <a:buClr>
                <a:schemeClr val="accent2"/>
              </a:buClr>
              <a:buFont typeface="Wingdings" panose="05000000000000000000" pitchFamily="2" charset="2"/>
              <a:buChar char="q"/>
            </a:pPr>
            <a:r>
              <a:rPr lang="en-GB" dirty="0"/>
              <a:t>However, when plotted by using the index values of cities, it shows that the relationship is weak.</a:t>
            </a:r>
          </a:p>
          <a:p>
            <a:endParaRPr lang="en-GB" dirty="0"/>
          </a:p>
        </p:txBody>
      </p:sp>
      <p:pic>
        <p:nvPicPr>
          <p:cNvPr id="5" name="Picture 4">
            <a:extLst>
              <a:ext uri="{FF2B5EF4-FFF2-40B4-BE49-F238E27FC236}">
                <a16:creationId xmlns:a16="http://schemas.microsoft.com/office/drawing/2014/main" id="{9ACD6007-0479-E46C-BD15-F1B96DA91788}"/>
              </a:ext>
            </a:extLst>
          </p:cNvPr>
          <p:cNvPicPr>
            <a:picLocks noChangeAspect="1"/>
          </p:cNvPicPr>
          <p:nvPr/>
        </p:nvPicPr>
        <p:blipFill>
          <a:blip r:embed="rId2"/>
          <a:stretch>
            <a:fillRect/>
          </a:stretch>
        </p:blipFill>
        <p:spPr>
          <a:xfrm>
            <a:off x="6631536" y="1935235"/>
            <a:ext cx="3838763" cy="3285095"/>
          </a:xfrm>
          <a:prstGeom prst="rect">
            <a:avLst/>
          </a:prstGeom>
        </p:spPr>
      </p:pic>
      <p:pic>
        <p:nvPicPr>
          <p:cNvPr id="7" name="Picture 6">
            <a:extLst>
              <a:ext uri="{FF2B5EF4-FFF2-40B4-BE49-F238E27FC236}">
                <a16:creationId xmlns:a16="http://schemas.microsoft.com/office/drawing/2014/main" id="{2E77201F-B303-E80E-D0A8-D9B80B53B0DC}"/>
              </a:ext>
            </a:extLst>
          </p:cNvPr>
          <p:cNvPicPr>
            <a:picLocks noChangeAspect="1"/>
          </p:cNvPicPr>
          <p:nvPr/>
        </p:nvPicPr>
        <p:blipFill>
          <a:blip r:embed="rId3"/>
          <a:stretch>
            <a:fillRect/>
          </a:stretch>
        </p:blipFill>
        <p:spPr>
          <a:xfrm>
            <a:off x="1816972" y="2001063"/>
            <a:ext cx="3743493" cy="3119578"/>
          </a:xfrm>
          <a:prstGeom prst="rect">
            <a:avLst/>
          </a:prstGeom>
        </p:spPr>
      </p:pic>
    </p:spTree>
    <p:extLst>
      <p:ext uri="{BB962C8B-B14F-4D97-AF65-F5344CB8AC3E}">
        <p14:creationId xmlns:p14="http://schemas.microsoft.com/office/powerpoint/2010/main" val="185457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FF0D-93BF-A040-AAFF-2513DEF52B44}"/>
              </a:ext>
            </a:extLst>
          </p:cNvPr>
          <p:cNvSpPr>
            <a:spLocks noGrp="1"/>
          </p:cNvSpPr>
          <p:nvPr>
            <p:ph type="title"/>
          </p:nvPr>
        </p:nvSpPr>
        <p:spPr/>
        <p:txBody>
          <a:bodyPr/>
          <a:lstStyle/>
          <a:p>
            <a:r>
              <a:rPr lang="en-GB" dirty="0"/>
              <a:t>Explanatory Data Analysis </a:t>
            </a:r>
            <a:br>
              <a:rPr lang="en-GB" dirty="0"/>
            </a:br>
            <a:r>
              <a:rPr lang="en-GB" dirty="0"/>
              <a:t>Cost of Living Index</a:t>
            </a:r>
          </a:p>
        </p:txBody>
      </p:sp>
      <p:sp>
        <p:nvSpPr>
          <p:cNvPr id="7" name="Content Placeholder 6">
            <a:extLst>
              <a:ext uri="{FF2B5EF4-FFF2-40B4-BE49-F238E27FC236}">
                <a16:creationId xmlns:a16="http://schemas.microsoft.com/office/drawing/2014/main" id="{7DD60E0F-0A2C-ED36-8A73-5EE5809A7CDB}"/>
              </a:ext>
            </a:extLst>
          </p:cNvPr>
          <p:cNvSpPr>
            <a:spLocks noGrp="1"/>
          </p:cNvSpPr>
          <p:nvPr>
            <p:ph idx="1"/>
          </p:nvPr>
        </p:nvSpPr>
        <p:spPr>
          <a:xfrm>
            <a:off x="4293508" y="1931350"/>
            <a:ext cx="7089490" cy="4383992"/>
          </a:xfrm>
        </p:spPr>
        <p:txBody>
          <a:bodyPr>
            <a:normAutofit/>
          </a:bodyPr>
          <a:lstStyle/>
          <a:p>
            <a:pPr>
              <a:buClr>
                <a:schemeClr val="accent2"/>
              </a:buClr>
              <a:buFont typeface="Wingdings" panose="05000000000000000000" pitchFamily="2" charset="2"/>
              <a:buChar char="q"/>
            </a:pPr>
            <a:r>
              <a:rPr lang="en-GB" dirty="0"/>
              <a:t> This box plot is based on the Cost of Living Index of the G8 cities.</a:t>
            </a:r>
          </a:p>
          <a:p>
            <a:pPr>
              <a:buClr>
                <a:schemeClr val="accent2"/>
              </a:buClr>
              <a:buFont typeface="Wingdings" panose="05000000000000000000" pitchFamily="2" charset="2"/>
              <a:buChar char="q"/>
            </a:pPr>
            <a:r>
              <a:rPr lang="en-GB" dirty="0"/>
              <a:t> While the distribution for UK, Canada, Germany and Italy are close to symmetric (normal distribution), that of the US, Japan, France and Russia are positively skewed (skewed right).</a:t>
            </a:r>
          </a:p>
          <a:p>
            <a:pPr>
              <a:buClr>
                <a:schemeClr val="accent2"/>
              </a:buClr>
              <a:buFont typeface="Wingdings" panose="05000000000000000000" pitchFamily="2" charset="2"/>
              <a:buChar char="q"/>
            </a:pPr>
            <a:r>
              <a:rPr lang="en-GB" dirty="0"/>
              <a:t> In comparison, the cost of living in the cities in UK, US, Canada, Germany and Italy seem to be in the similar range while that of the cities in Germany and France seem to be higher and that is Russia is less.</a:t>
            </a:r>
          </a:p>
          <a:p>
            <a:pPr>
              <a:buClr>
                <a:schemeClr val="accent2"/>
              </a:buClr>
              <a:buFont typeface="Wingdings" panose="05000000000000000000" pitchFamily="2" charset="2"/>
              <a:buChar char="q"/>
            </a:pPr>
            <a:r>
              <a:rPr lang="en-GB" dirty="0"/>
              <a:t> The outlier here for the UK is that of London which shows that the cost of living in London is way higher than the other major cities.</a:t>
            </a:r>
          </a:p>
          <a:p>
            <a:pPr>
              <a:buClr>
                <a:schemeClr val="accent2"/>
              </a:buClr>
              <a:buFont typeface="Wingdings" panose="05000000000000000000" pitchFamily="2" charset="2"/>
              <a:buChar char="q"/>
            </a:pPr>
            <a:r>
              <a:rPr lang="en-GB" dirty="0"/>
              <a:t> The cost of living index across the major US cities is widely spread.</a:t>
            </a:r>
          </a:p>
          <a:p>
            <a:pPr>
              <a:buFont typeface="Wingdings" panose="05000000000000000000" pitchFamily="2" charset="2"/>
              <a:buChar char="q"/>
            </a:pPr>
            <a:endParaRPr lang="en-GB" dirty="0"/>
          </a:p>
        </p:txBody>
      </p:sp>
      <p:pic>
        <p:nvPicPr>
          <p:cNvPr id="9" name="Picture 8">
            <a:extLst>
              <a:ext uri="{FF2B5EF4-FFF2-40B4-BE49-F238E27FC236}">
                <a16:creationId xmlns:a16="http://schemas.microsoft.com/office/drawing/2014/main" id="{0BF82CEE-EE1F-AA4D-05F0-5700F94EE2D7}"/>
              </a:ext>
            </a:extLst>
          </p:cNvPr>
          <p:cNvPicPr>
            <a:picLocks noChangeAspect="1"/>
          </p:cNvPicPr>
          <p:nvPr/>
        </p:nvPicPr>
        <p:blipFill>
          <a:blip r:embed="rId2"/>
          <a:stretch>
            <a:fillRect/>
          </a:stretch>
        </p:blipFill>
        <p:spPr>
          <a:xfrm>
            <a:off x="378187" y="2340591"/>
            <a:ext cx="3915321" cy="3296110"/>
          </a:xfrm>
          <a:prstGeom prst="rect">
            <a:avLst/>
          </a:prstGeom>
        </p:spPr>
      </p:pic>
    </p:spTree>
    <p:extLst>
      <p:ext uri="{BB962C8B-B14F-4D97-AF65-F5344CB8AC3E}">
        <p14:creationId xmlns:p14="http://schemas.microsoft.com/office/powerpoint/2010/main" val="413032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0E697A-F406-18FF-99F8-7F5BCFC5BFEF}"/>
              </a:ext>
            </a:extLst>
          </p:cNvPr>
          <p:cNvPicPr>
            <a:picLocks noGrp="1" noChangeAspect="1"/>
          </p:cNvPicPr>
          <p:nvPr>
            <p:ph idx="1"/>
          </p:nvPr>
        </p:nvPicPr>
        <p:blipFill>
          <a:blip r:embed="rId2"/>
          <a:stretch>
            <a:fillRect/>
          </a:stretch>
        </p:blipFill>
        <p:spPr>
          <a:xfrm>
            <a:off x="549849" y="2315743"/>
            <a:ext cx="3905795" cy="3362794"/>
          </a:xfrm>
        </p:spPr>
      </p:pic>
      <p:sp>
        <p:nvSpPr>
          <p:cNvPr id="6" name="Title 1">
            <a:extLst>
              <a:ext uri="{FF2B5EF4-FFF2-40B4-BE49-F238E27FC236}">
                <a16:creationId xmlns:a16="http://schemas.microsoft.com/office/drawing/2014/main" id="{F58CFB71-0639-EAEC-CB74-5D8447E06270}"/>
              </a:ext>
            </a:extLst>
          </p:cNvPr>
          <p:cNvSpPr>
            <a:spLocks noGrp="1"/>
          </p:cNvSpPr>
          <p:nvPr>
            <p:ph type="title"/>
          </p:nvPr>
        </p:nvSpPr>
        <p:spPr>
          <a:xfrm>
            <a:off x="1096963" y="287338"/>
            <a:ext cx="10058400" cy="1449387"/>
          </a:xfrm>
        </p:spPr>
        <p:txBody>
          <a:bodyPr/>
          <a:lstStyle/>
          <a:p>
            <a:r>
              <a:rPr lang="en-GB" dirty="0"/>
              <a:t>Explanatory Data Analysis </a:t>
            </a:r>
            <a:br>
              <a:rPr lang="en-GB" dirty="0"/>
            </a:br>
            <a:r>
              <a:rPr lang="en-GB" dirty="0"/>
              <a:t>Local Purchasing Power Index</a:t>
            </a:r>
          </a:p>
        </p:txBody>
      </p:sp>
      <p:sp>
        <p:nvSpPr>
          <p:cNvPr id="7" name="Content Placeholder 6">
            <a:extLst>
              <a:ext uri="{FF2B5EF4-FFF2-40B4-BE49-F238E27FC236}">
                <a16:creationId xmlns:a16="http://schemas.microsoft.com/office/drawing/2014/main" id="{8484B2FB-582D-8BBA-5695-75BA1DA3EB7C}"/>
              </a:ext>
            </a:extLst>
          </p:cNvPr>
          <p:cNvSpPr txBox="1">
            <a:spLocks/>
          </p:cNvSpPr>
          <p:nvPr/>
        </p:nvSpPr>
        <p:spPr>
          <a:xfrm>
            <a:off x="4293508" y="1931350"/>
            <a:ext cx="7089490" cy="4383992"/>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panose="05000000000000000000" pitchFamily="2" charset="2"/>
              <a:buChar char="q"/>
            </a:pPr>
            <a:r>
              <a:rPr lang="en-GB" dirty="0"/>
              <a:t> This box plot is based on Local Purchasing Power Index of the G8 cities.</a:t>
            </a:r>
          </a:p>
          <a:p>
            <a:pPr>
              <a:buClr>
                <a:schemeClr val="accent2"/>
              </a:buClr>
              <a:buFont typeface="Wingdings" panose="05000000000000000000" pitchFamily="2" charset="2"/>
              <a:buChar char="q"/>
            </a:pPr>
            <a:r>
              <a:rPr lang="en-GB" dirty="0"/>
              <a:t> While the distribution for the US, UK, Canada, Germany and Italy are close to symmetric (normal distribution), that of Japan is negatively skewed (skewed left), France and Russia are positively skewed (skewed right).</a:t>
            </a:r>
          </a:p>
          <a:p>
            <a:pPr>
              <a:buClr>
                <a:schemeClr val="accent2"/>
              </a:buClr>
              <a:buFont typeface="Wingdings" panose="05000000000000000000" pitchFamily="2" charset="2"/>
              <a:buChar char="q"/>
            </a:pPr>
            <a:r>
              <a:rPr lang="en-GB" dirty="0"/>
              <a:t> In comparison, the local purchasing power in the cities in UK and Canada seem to be in the similar range.</a:t>
            </a:r>
          </a:p>
          <a:p>
            <a:pPr>
              <a:buClr>
                <a:schemeClr val="accent2"/>
              </a:buClr>
              <a:buFont typeface="Wingdings" panose="05000000000000000000" pitchFamily="2" charset="2"/>
              <a:buChar char="q"/>
            </a:pPr>
            <a:r>
              <a:rPr lang="en-GB" dirty="0"/>
              <a:t> The outlier here for the UK is that of Derby which shows that the local purchasing power in Derby is way higher than the other major cities.</a:t>
            </a:r>
          </a:p>
          <a:p>
            <a:pPr>
              <a:buClr>
                <a:schemeClr val="accent2"/>
              </a:buClr>
              <a:buFont typeface="Wingdings" panose="05000000000000000000" pitchFamily="2" charset="2"/>
              <a:buChar char="q"/>
            </a:pPr>
            <a:r>
              <a:rPr lang="en-GB" dirty="0"/>
              <a:t> The local purchasing power index across the major cities in US and Canada are widely spread.</a:t>
            </a:r>
          </a:p>
          <a:p>
            <a:pPr>
              <a:buFont typeface="Wingdings" panose="05000000000000000000" pitchFamily="2" charset="2"/>
              <a:buChar char="q"/>
            </a:pPr>
            <a:endParaRPr lang="en-GB" dirty="0"/>
          </a:p>
        </p:txBody>
      </p:sp>
    </p:spTree>
    <p:extLst>
      <p:ext uri="{BB962C8B-B14F-4D97-AF65-F5344CB8AC3E}">
        <p14:creationId xmlns:p14="http://schemas.microsoft.com/office/powerpoint/2010/main" val="182688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908F-C4E6-5FC8-6F47-7B0E46519E4B}"/>
              </a:ext>
            </a:extLst>
          </p:cNvPr>
          <p:cNvSpPr>
            <a:spLocks noGrp="1"/>
          </p:cNvSpPr>
          <p:nvPr>
            <p:ph type="title"/>
          </p:nvPr>
        </p:nvSpPr>
        <p:spPr/>
        <p:txBody>
          <a:bodyPr/>
          <a:lstStyle/>
          <a:p>
            <a:r>
              <a:rPr lang="en-GB" dirty="0"/>
              <a:t>Cost of Living Heatmap</a:t>
            </a:r>
          </a:p>
        </p:txBody>
      </p:sp>
      <p:pic>
        <p:nvPicPr>
          <p:cNvPr id="5" name="Picture 4">
            <a:extLst>
              <a:ext uri="{FF2B5EF4-FFF2-40B4-BE49-F238E27FC236}">
                <a16:creationId xmlns:a16="http://schemas.microsoft.com/office/drawing/2014/main" id="{52A2B335-303B-CCE8-A9E1-A7B1C327674D}"/>
              </a:ext>
            </a:extLst>
          </p:cNvPr>
          <p:cNvPicPr>
            <a:picLocks noChangeAspect="1"/>
          </p:cNvPicPr>
          <p:nvPr/>
        </p:nvPicPr>
        <p:blipFill>
          <a:blip r:embed="rId2"/>
          <a:stretch>
            <a:fillRect/>
          </a:stretch>
        </p:blipFill>
        <p:spPr>
          <a:xfrm>
            <a:off x="1937047" y="2099655"/>
            <a:ext cx="8770834" cy="4111951"/>
          </a:xfrm>
          <a:prstGeom prst="rect">
            <a:avLst/>
          </a:prstGeom>
        </p:spPr>
      </p:pic>
    </p:spTree>
    <p:extLst>
      <p:ext uri="{BB962C8B-B14F-4D97-AF65-F5344CB8AC3E}">
        <p14:creationId xmlns:p14="http://schemas.microsoft.com/office/powerpoint/2010/main" val="282295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4271-098B-149B-DDE1-F193CB75A49D}"/>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DFF55818-DE8D-9BE7-4276-4BE6D19A7115}"/>
              </a:ext>
            </a:extLst>
          </p:cNvPr>
          <p:cNvSpPr>
            <a:spLocks noGrp="1"/>
          </p:cNvSpPr>
          <p:nvPr>
            <p:ph idx="1"/>
          </p:nvPr>
        </p:nvSpPr>
        <p:spPr>
          <a:xfrm>
            <a:off x="1208373" y="2277692"/>
            <a:ext cx="9947307" cy="3760891"/>
          </a:xfrm>
          <a:ln>
            <a:noFill/>
          </a:ln>
        </p:spPr>
        <p:txBody>
          <a:bodyPr>
            <a:normAutofit fontScale="92500" lnSpcReduction="10000"/>
          </a:bodyPr>
          <a:lstStyle/>
          <a:p>
            <a:pPr>
              <a:buClr>
                <a:schemeClr val="accent2"/>
              </a:buClr>
              <a:buFont typeface="Wingdings" panose="05000000000000000000" pitchFamily="2" charset="2"/>
              <a:buChar char="q"/>
            </a:pPr>
            <a:r>
              <a:rPr lang="en-GB" dirty="0"/>
              <a:t> The United Kingdom stands 5</a:t>
            </a:r>
            <a:r>
              <a:rPr lang="en-GB" baseline="30000" dirty="0"/>
              <a:t>th</a:t>
            </a:r>
            <a:r>
              <a:rPr lang="en-GB" dirty="0"/>
              <a:t> in terms of Cost of Living amongst the G8 countries. However in terms of Local Purchasing Power, UK seem to be doing better than most, standing 3</a:t>
            </a:r>
            <a:r>
              <a:rPr lang="en-GB" baseline="30000" dirty="0"/>
              <a:t>rd</a:t>
            </a:r>
            <a:r>
              <a:rPr lang="en-GB" dirty="0"/>
              <a:t>. Only Germany’s numbers are better with a lower Cost of Living (6</a:t>
            </a:r>
            <a:r>
              <a:rPr lang="en-GB" baseline="30000" dirty="0"/>
              <a:t>th</a:t>
            </a:r>
            <a:r>
              <a:rPr lang="en-GB" dirty="0"/>
              <a:t>) and higher Local Purchasing Power (2</a:t>
            </a:r>
            <a:r>
              <a:rPr lang="en-GB" baseline="30000" dirty="0"/>
              <a:t>nd</a:t>
            </a:r>
            <a:r>
              <a:rPr lang="en-GB" dirty="0"/>
              <a:t>).</a:t>
            </a:r>
          </a:p>
          <a:p>
            <a:pPr>
              <a:buClr>
                <a:schemeClr val="accent2"/>
              </a:buClr>
              <a:buFont typeface="Wingdings" panose="05000000000000000000" pitchFamily="2" charset="2"/>
              <a:buChar char="q"/>
            </a:pPr>
            <a:r>
              <a:rPr lang="en-GB" dirty="0"/>
              <a:t> It is interesting that the Local Purchasing Power has a strong correlation with Cost of Living. Ideally, the decrease in the Local Purchasing Power causes serious negative economic consequences leading to the increase in Cost of Living. </a:t>
            </a:r>
            <a:r>
              <a:rPr lang="en-GB" sz="1800" dirty="0">
                <a:effectLst/>
                <a:latin typeface="Calibri" panose="020F0502020204030204" pitchFamily="34" charset="0"/>
                <a:ea typeface="Calibri" panose="020F0502020204030204" pitchFamily="34" charset="0"/>
                <a:cs typeface="Latha" panose="020B0604020202020204" pitchFamily="34" charset="0"/>
              </a:rPr>
              <a:t>(Hayes, 2022)</a:t>
            </a:r>
            <a:endParaRPr lang="en-GB" dirty="0"/>
          </a:p>
          <a:p>
            <a:pPr>
              <a:buClr>
                <a:schemeClr val="accent2"/>
              </a:buClr>
              <a:buFont typeface="Wingdings" panose="05000000000000000000" pitchFamily="2" charset="2"/>
              <a:buChar char="q"/>
            </a:pPr>
            <a:r>
              <a:rPr lang="en-GB" dirty="0"/>
              <a:t> As expected, all the 3 indexes for Rent, Groceries and Restaurant Price have a strong impact on Cost of Living. Groceries Index has a very high impact on Cost of Living Index.</a:t>
            </a:r>
          </a:p>
          <a:p>
            <a:pPr>
              <a:buClr>
                <a:schemeClr val="accent2"/>
              </a:buClr>
              <a:buFont typeface="Wingdings" panose="05000000000000000000" pitchFamily="2" charset="2"/>
              <a:buChar char="q"/>
            </a:pPr>
            <a:r>
              <a:rPr lang="en-GB" dirty="0"/>
              <a:t> Looking at the box plots for cost of living and local purchasing power, London is the most expensive city within the UK. The other cities seem to be within the national range for both cost of living and local purchasing power.</a:t>
            </a:r>
          </a:p>
          <a:p>
            <a:pPr marL="0" indent="0">
              <a:buClr>
                <a:schemeClr val="accent2"/>
              </a:buClr>
              <a:buNone/>
            </a:pPr>
            <a:endParaRPr lang="en-GB" dirty="0"/>
          </a:p>
          <a:p>
            <a:endParaRPr lang="en-GB" dirty="0"/>
          </a:p>
        </p:txBody>
      </p:sp>
    </p:spTree>
    <p:extLst>
      <p:ext uri="{BB962C8B-B14F-4D97-AF65-F5344CB8AC3E}">
        <p14:creationId xmlns:p14="http://schemas.microsoft.com/office/powerpoint/2010/main" val="68632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F1402-DAE1-4CFF-13EE-CEF5ADB54441}"/>
              </a:ext>
            </a:extLst>
          </p:cNvPr>
          <p:cNvSpPr>
            <a:spLocks noGrp="1"/>
          </p:cNvSpPr>
          <p:nvPr>
            <p:ph type="title"/>
          </p:nvPr>
        </p:nvSpPr>
        <p:spPr/>
        <p:txBody>
          <a:bodyPr/>
          <a:lstStyle/>
          <a:p>
            <a:r>
              <a:rPr lang="en-GB" dirty="0"/>
              <a:t>Limitations</a:t>
            </a:r>
          </a:p>
        </p:txBody>
      </p:sp>
      <p:sp>
        <p:nvSpPr>
          <p:cNvPr id="4" name="Content Placeholder 2">
            <a:extLst>
              <a:ext uri="{FF2B5EF4-FFF2-40B4-BE49-F238E27FC236}">
                <a16:creationId xmlns:a16="http://schemas.microsoft.com/office/drawing/2014/main" id="{4C08DCED-5E00-194D-45BE-8D3ACFA35F8F}"/>
              </a:ext>
            </a:extLst>
          </p:cNvPr>
          <p:cNvSpPr txBox="1">
            <a:spLocks/>
          </p:cNvSpPr>
          <p:nvPr/>
        </p:nvSpPr>
        <p:spPr>
          <a:xfrm>
            <a:off x="1097280" y="2277692"/>
            <a:ext cx="10058401" cy="3760891"/>
          </a:xfrm>
          <a:prstGeom prst="rect">
            <a:avLst/>
          </a:prstGeom>
          <a:ln>
            <a:no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panose="05000000000000000000" pitchFamily="2" charset="2"/>
              <a:buChar char="q"/>
            </a:pPr>
            <a:r>
              <a:rPr lang="en-GB" dirty="0"/>
              <a:t> </a:t>
            </a:r>
            <a:r>
              <a:rPr lang="en-GB" dirty="0" err="1"/>
              <a:t>Numbeo</a:t>
            </a:r>
            <a:r>
              <a:rPr lang="en-GB" dirty="0"/>
              <a:t> uses user inputs and data from the government websites to calculate the indexes. This may not necessarily give the correct picture.</a:t>
            </a:r>
          </a:p>
          <a:p>
            <a:pPr>
              <a:buClr>
                <a:schemeClr val="accent2"/>
              </a:buClr>
              <a:buFont typeface="Wingdings" panose="05000000000000000000" pitchFamily="2" charset="2"/>
              <a:buChar char="q"/>
            </a:pPr>
            <a:r>
              <a:rPr lang="en-GB" dirty="0"/>
              <a:t> The dataset used is from early 2020 and so may not represent the current status.</a:t>
            </a:r>
          </a:p>
          <a:p>
            <a:pPr>
              <a:buClr>
                <a:schemeClr val="accent2"/>
              </a:buClr>
              <a:buFont typeface="Wingdings" panose="05000000000000000000" pitchFamily="2" charset="2"/>
              <a:buChar char="q"/>
            </a:pPr>
            <a:r>
              <a:rPr lang="en-GB" dirty="0"/>
              <a:t> The index values for cities and aggregate values for country have discrepancies. As per </a:t>
            </a:r>
            <a:r>
              <a:rPr lang="en-GB" dirty="0" err="1"/>
              <a:t>Numbeo</a:t>
            </a:r>
            <a:r>
              <a:rPr lang="en-GB" dirty="0"/>
              <a:t>, the data points for a county is much more than those for individual cities.</a:t>
            </a:r>
          </a:p>
          <a:p>
            <a:endParaRPr lang="en-GB" dirty="0"/>
          </a:p>
          <a:p>
            <a:endParaRPr lang="en-GB" dirty="0"/>
          </a:p>
          <a:p>
            <a:endParaRPr lang="en-GB" dirty="0"/>
          </a:p>
        </p:txBody>
      </p:sp>
    </p:spTree>
    <p:extLst>
      <p:ext uri="{BB962C8B-B14F-4D97-AF65-F5344CB8AC3E}">
        <p14:creationId xmlns:p14="http://schemas.microsoft.com/office/powerpoint/2010/main" val="2420008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9CBC-BA31-B580-5877-F2B093983284}"/>
              </a:ext>
            </a:extLst>
          </p:cNvPr>
          <p:cNvSpPr>
            <a:spLocks noGrp="1"/>
          </p:cNvSpPr>
          <p:nvPr>
            <p:ph type="title"/>
          </p:nvPr>
        </p:nvSpPr>
        <p:spPr/>
        <p:txBody>
          <a:bodyPr/>
          <a:lstStyle/>
          <a:p>
            <a:r>
              <a:rPr lang="en-GB" dirty="0"/>
              <a:t>References</a:t>
            </a:r>
          </a:p>
        </p:txBody>
      </p:sp>
      <p:sp>
        <p:nvSpPr>
          <p:cNvPr id="6" name="Rectangle 3">
            <a:extLst>
              <a:ext uri="{FF2B5EF4-FFF2-40B4-BE49-F238E27FC236}">
                <a16:creationId xmlns:a16="http://schemas.microsoft.com/office/drawing/2014/main" id="{724C3C58-0DDB-5713-50EA-C4B4E12BC76B}"/>
              </a:ext>
            </a:extLst>
          </p:cNvPr>
          <p:cNvSpPr>
            <a:spLocks noGrp="1" noChangeArrowheads="1"/>
          </p:cNvSpPr>
          <p:nvPr>
            <p:ph idx="1"/>
          </p:nvPr>
        </p:nvSpPr>
        <p:spPr bwMode="auto">
          <a:xfrm>
            <a:off x="1097280" y="2393253"/>
            <a:ext cx="6061531"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
                <a:schemeClr val="accent2"/>
              </a:buClr>
              <a:buSzTx/>
              <a:buFont typeface="Wingdings" panose="05000000000000000000" pitchFamily="2" charset="2"/>
              <a:buChar char="q"/>
            </a:pP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Hayes, A., 2022. </a:t>
            </a:r>
            <a:r>
              <a:rPr kumimoji="0" lang="en-US" altLang="en-US" sz="1400" b="0" i="1" u="none" strike="noStrike" cap="none" normalizeH="0" baseline="0" dirty="0">
                <a:ln>
                  <a:noFill/>
                </a:ln>
                <a:solidFill>
                  <a:schemeClr val="tx1"/>
                </a:solidFill>
                <a:effectLst/>
                <a:ea typeface="Calibri" panose="020F0502020204030204" pitchFamily="34" charset="0"/>
                <a:cs typeface="Latha" panose="020B0604020202020204" pitchFamily="34" charset="0"/>
              </a:rPr>
              <a:t>Investopedia. </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[Online] </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Available at: </a:t>
            </a:r>
            <a:r>
              <a:rPr kumimoji="0" lang="en-US" altLang="en-US" sz="1400" b="0" i="0" u="sng" strike="noStrike" cap="none" normalizeH="0" baseline="0" dirty="0">
                <a:ln>
                  <a:noFill/>
                </a:ln>
                <a:solidFill>
                  <a:schemeClr val="tx1"/>
                </a:solidFill>
                <a:effectLst/>
                <a:ea typeface="Calibri" panose="020F0502020204030204" pitchFamily="34" charset="0"/>
                <a:cs typeface="Latha" panose="020B0604020202020204" pitchFamily="34" charset="0"/>
              </a:rPr>
              <a:t>https://www.investopedia.com/terms/p/purchasingpower.asp</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[Accessed 16 October 2022].</a:t>
            </a:r>
          </a:p>
          <a:p>
            <a:pPr eaLnBrk="0" fontAlgn="base" hangingPunct="0">
              <a:lnSpc>
                <a:spcPct val="100000"/>
              </a:lnSpc>
              <a:spcBef>
                <a:spcPct val="0"/>
              </a:spcBef>
              <a:spcAft>
                <a:spcPct val="0"/>
              </a:spcAft>
              <a:buClr>
                <a:schemeClr val="accent2"/>
              </a:buClr>
              <a:buSzTx/>
              <a:buFont typeface="Wingdings" panose="05000000000000000000" pitchFamily="2" charset="2"/>
              <a:buChar char="q"/>
            </a:pPr>
            <a:endParaRPr kumimoji="0" lang="en-GB" altLang="en-US" sz="1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
                <a:schemeClr val="accent2"/>
              </a:buClr>
              <a:buSzTx/>
              <a:buFont typeface="Wingdings" panose="05000000000000000000" pitchFamily="2" charset="2"/>
              <a:buChar char="q"/>
            </a:pP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Mercer, 2022. </a:t>
            </a:r>
            <a:r>
              <a:rPr kumimoji="0" lang="en-US" altLang="en-US" sz="1400" b="0" i="1" u="none" strike="noStrike" cap="none" normalizeH="0" baseline="0" dirty="0">
                <a:ln>
                  <a:noFill/>
                </a:ln>
                <a:solidFill>
                  <a:schemeClr val="tx1"/>
                </a:solidFill>
                <a:effectLst/>
                <a:ea typeface="Calibri" panose="020F0502020204030204" pitchFamily="34" charset="0"/>
                <a:cs typeface="Latha" panose="020B0604020202020204" pitchFamily="34" charset="0"/>
              </a:rPr>
              <a:t>Mercer. </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[Online] </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Available at: </a:t>
            </a:r>
            <a:r>
              <a:rPr kumimoji="0" lang="en-US" altLang="en-US" sz="1400" b="0" i="0" u="sng" strike="noStrike" cap="none" normalizeH="0" baseline="0" dirty="0">
                <a:ln>
                  <a:noFill/>
                </a:ln>
                <a:solidFill>
                  <a:schemeClr val="tx1"/>
                </a:solidFill>
                <a:effectLst/>
                <a:ea typeface="Calibri" panose="020F0502020204030204" pitchFamily="34" charset="0"/>
                <a:cs typeface="Latha" panose="020B0604020202020204" pitchFamily="34" charset="0"/>
              </a:rPr>
              <a:t>https://www.mercer.com/our-thinking/career/cost-of-living.html</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[Accessed 15 October 2022].</a:t>
            </a:r>
          </a:p>
          <a:p>
            <a:pPr eaLnBrk="0" fontAlgn="base" hangingPunct="0">
              <a:lnSpc>
                <a:spcPct val="100000"/>
              </a:lnSpc>
              <a:spcBef>
                <a:spcPct val="0"/>
              </a:spcBef>
              <a:spcAft>
                <a:spcPct val="0"/>
              </a:spcAft>
              <a:buClr>
                <a:schemeClr val="accent2"/>
              </a:buClr>
              <a:buSzTx/>
              <a:buFont typeface="Wingdings" panose="05000000000000000000" pitchFamily="2" charset="2"/>
              <a:buChar char="q"/>
            </a:pPr>
            <a:endParaRPr kumimoji="0" lang="en-GB" altLang="en-US" sz="1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
                <a:schemeClr val="accent2"/>
              </a:buClr>
              <a:buSzTx/>
              <a:buFont typeface="Wingdings" panose="05000000000000000000" pitchFamily="2" charset="2"/>
              <a:buChar char="q"/>
            </a:pPr>
            <a:r>
              <a:rPr kumimoji="0" lang="en-US" altLang="en-US" sz="1400" b="0" i="0" u="none" strike="noStrike" cap="none" normalizeH="0" baseline="0" dirty="0" err="1">
                <a:ln>
                  <a:noFill/>
                </a:ln>
                <a:solidFill>
                  <a:schemeClr val="tx1"/>
                </a:solidFill>
                <a:effectLst/>
                <a:ea typeface="Calibri" panose="020F0502020204030204" pitchFamily="34" charset="0"/>
                <a:cs typeface="Latha" panose="020B0604020202020204" pitchFamily="34" charset="0"/>
              </a:rPr>
              <a:t>Numbeo</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 2022. </a:t>
            </a:r>
            <a:r>
              <a:rPr kumimoji="0" lang="en-US" altLang="en-US" sz="1400" b="0" i="1" u="none" strike="noStrike" cap="none" normalizeH="0" baseline="0" dirty="0" err="1">
                <a:ln>
                  <a:noFill/>
                </a:ln>
                <a:solidFill>
                  <a:schemeClr val="tx1"/>
                </a:solidFill>
                <a:effectLst/>
                <a:ea typeface="Calibri" panose="020F0502020204030204" pitchFamily="34" charset="0"/>
                <a:cs typeface="Latha" panose="020B0604020202020204" pitchFamily="34" charset="0"/>
              </a:rPr>
              <a:t>Numbeo</a:t>
            </a:r>
            <a:r>
              <a:rPr kumimoji="0" lang="en-US" altLang="en-US" sz="1400" b="0" i="1" u="none" strike="noStrike" cap="none" normalizeH="0" baseline="0" dirty="0">
                <a:ln>
                  <a:noFill/>
                </a:ln>
                <a:solidFill>
                  <a:schemeClr val="tx1"/>
                </a:solidFill>
                <a:effectLst/>
                <a:ea typeface="Calibri" panose="020F0502020204030204" pitchFamily="34" charset="0"/>
                <a:cs typeface="Latha" panose="020B0604020202020204" pitchFamily="34" charset="0"/>
              </a:rPr>
              <a:t>. </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[Online] </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Available at: </a:t>
            </a:r>
            <a:r>
              <a:rPr kumimoji="0" lang="en-US" altLang="en-US" sz="1400" b="0" i="0" u="sng" strike="noStrike" cap="none" normalizeH="0" baseline="0" dirty="0">
                <a:ln>
                  <a:noFill/>
                </a:ln>
                <a:solidFill>
                  <a:schemeClr val="tx1"/>
                </a:solidFill>
                <a:effectLst/>
                <a:ea typeface="Calibri" panose="020F0502020204030204" pitchFamily="34" charset="0"/>
                <a:cs typeface="Latha" panose="020B0604020202020204" pitchFamily="34" charset="0"/>
              </a:rPr>
              <a:t>https://www.numbeo.com/cost-of-living/cpi_explained.jsp</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[Accessed 16 October 2022].</a:t>
            </a:r>
          </a:p>
          <a:p>
            <a:pPr eaLnBrk="0" fontAlgn="base" hangingPunct="0">
              <a:lnSpc>
                <a:spcPct val="100000"/>
              </a:lnSpc>
              <a:spcBef>
                <a:spcPct val="0"/>
              </a:spcBef>
              <a:spcAft>
                <a:spcPct val="0"/>
              </a:spcAft>
              <a:buClr>
                <a:schemeClr val="accent2"/>
              </a:buClr>
              <a:buSzTx/>
              <a:buFont typeface="Wingdings" panose="05000000000000000000" pitchFamily="2" charset="2"/>
              <a:buChar char="q"/>
            </a:pPr>
            <a:endParaRPr kumimoji="0" lang="en-GB" altLang="en-US" sz="1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
                <a:schemeClr val="accent2"/>
              </a:buClr>
              <a:buSzTx/>
              <a:buFont typeface="Wingdings" panose="05000000000000000000" pitchFamily="2" charset="2"/>
              <a:buChar char="q"/>
            </a:pP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Wikipedia, 2022. </a:t>
            </a:r>
            <a:r>
              <a:rPr kumimoji="0" lang="en-US" altLang="en-US" sz="1400" b="0" i="1" u="none" strike="noStrike" cap="none" normalizeH="0" baseline="0" dirty="0">
                <a:ln>
                  <a:noFill/>
                </a:ln>
                <a:solidFill>
                  <a:schemeClr val="tx1"/>
                </a:solidFill>
                <a:effectLst/>
                <a:ea typeface="Calibri" panose="020F0502020204030204" pitchFamily="34" charset="0"/>
                <a:cs typeface="Latha" panose="020B0604020202020204" pitchFamily="34" charset="0"/>
              </a:rPr>
              <a:t>Wikipedia. </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[Online] </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Available at: </a:t>
            </a:r>
            <a:r>
              <a:rPr kumimoji="0" lang="en-US" altLang="en-US" sz="1400" b="0" i="0" u="sng" strike="noStrike" cap="none" normalizeH="0" baseline="0" dirty="0">
                <a:ln>
                  <a:noFill/>
                </a:ln>
                <a:solidFill>
                  <a:schemeClr val="tx1"/>
                </a:solidFill>
                <a:effectLst/>
                <a:ea typeface="Calibri" panose="020F0502020204030204" pitchFamily="34" charset="0"/>
                <a:cs typeface="Latha" panose="020B0604020202020204" pitchFamily="34" charset="0"/>
              </a:rPr>
              <a:t>https://en.wikipedia.org/wiki/G8</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[Accessed 15 October 2022].</a:t>
            </a:r>
            <a:endParaRPr kumimoji="0" lang="en-GB"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6993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688D-95DF-E4B5-1644-E2FF7BE635D9}"/>
              </a:ext>
            </a:extLst>
          </p:cNvPr>
          <p:cNvSpPr txBox="1">
            <a:spLocks/>
          </p:cNvSpPr>
          <p:nvPr/>
        </p:nvSpPr>
        <p:spPr>
          <a:xfrm>
            <a:off x="1097280" y="286604"/>
            <a:ext cx="10058400" cy="699071"/>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Table of Contents</a:t>
            </a:r>
          </a:p>
        </p:txBody>
      </p:sp>
      <p:graphicFrame>
        <p:nvGraphicFramePr>
          <p:cNvPr id="6" name="Table 4">
            <a:extLst>
              <a:ext uri="{FF2B5EF4-FFF2-40B4-BE49-F238E27FC236}">
                <a16:creationId xmlns:a16="http://schemas.microsoft.com/office/drawing/2014/main" id="{37DD7852-454D-C6CF-3F49-822966CAAA7C}"/>
              </a:ext>
            </a:extLst>
          </p:cNvPr>
          <p:cNvGraphicFramePr>
            <a:graphicFrameLocks/>
          </p:cNvGraphicFramePr>
          <p:nvPr>
            <p:extLst>
              <p:ext uri="{D42A27DB-BD31-4B8C-83A1-F6EECF244321}">
                <p14:modId xmlns:p14="http://schemas.microsoft.com/office/powerpoint/2010/main" val="1824674532"/>
              </p:ext>
            </p:extLst>
          </p:nvPr>
        </p:nvGraphicFramePr>
        <p:xfrm>
          <a:off x="1097280" y="951491"/>
          <a:ext cx="9997218" cy="5418842"/>
        </p:xfrm>
        <a:graphic>
          <a:graphicData uri="http://schemas.openxmlformats.org/drawingml/2006/table">
            <a:tbl>
              <a:tblPr bandRow="1"/>
              <a:tblGrid>
                <a:gridCol w="5007126">
                  <a:extLst>
                    <a:ext uri="{9D8B030D-6E8A-4147-A177-3AD203B41FA5}">
                      <a16:colId xmlns:a16="http://schemas.microsoft.com/office/drawing/2014/main" val="2572263168"/>
                    </a:ext>
                  </a:extLst>
                </a:gridCol>
                <a:gridCol w="4990092">
                  <a:extLst>
                    <a:ext uri="{9D8B030D-6E8A-4147-A177-3AD203B41FA5}">
                      <a16:colId xmlns:a16="http://schemas.microsoft.com/office/drawing/2014/main" val="1765783061"/>
                    </a:ext>
                  </a:extLst>
                </a:gridCol>
              </a:tblGrid>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r" defTabSz="914400" rtl="0" eaLnBrk="1" latinLnBrk="0" hangingPunct="1">
                        <a:lnSpc>
                          <a:spcPts val="1500"/>
                        </a:lnSpc>
                      </a:pPr>
                      <a:r>
                        <a:rPr lang="en-US" sz="1600" b="0" u="sng" kern="1200" cap="none" spc="0" dirty="0">
                          <a:solidFill>
                            <a:schemeClr val="tx1"/>
                          </a:solidFill>
                          <a:latin typeface="+mn-lt"/>
                          <a:ea typeface="+mn-ea"/>
                          <a:cs typeface="+mn-cs"/>
                        </a:rPr>
                        <a:t>Topic</a:t>
                      </a:r>
                    </a:p>
                  </a:txBody>
                  <a:tcPr marL="151061" marR="151061" marT="151061" marB="151061" anchor="ctr">
                    <a:lnL>
                      <a:noFill/>
                    </a:lnL>
                    <a:lnR>
                      <a:noFill/>
                    </a:lnR>
                    <a:lnT w="12700" cmpd="sng">
                      <a:solidFill>
                        <a:srgbClr val="F6A21D"/>
                      </a:solid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l" defTabSz="914400" rtl="0" eaLnBrk="1" latinLnBrk="0" hangingPunct="1">
                        <a:lnSpc>
                          <a:spcPts val="1500"/>
                        </a:lnSpc>
                      </a:pPr>
                      <a:r>
                        <a:rPr lang="en-US" sz="1600" b="0" u="sng" kern="1200" cap="none" spc="0" dirty="0">
                          <a:solidFill>
                            <a:schemeClr val="tx1"/>
                          </a:solidFill>
                          <a:latin typeface="+mn-lt"/>
                          <a:ea typeface="+mn-ea"/>
                          <a:cs typeface="+mn-cs"/>
                        </a:rPr>
                        <a:t>Slide Number</a:t>
                      </a:r>
                      <a:r>
                        <a:rPr lang="en-US" sz="1600" b="0" kern="1200" cap="none" spc="0" dirty="0">
                          <a:solidFill>
                            <a:schemeClr val="tx1"/>
                          </a:solidFill>
                          <a:latin typeface="+mn-lt"/>
                          <a:ea typeface="+mn-ea"/>
                          <a:cs typeface="+mn-cs"/>
                        </a:rPr>
                        <a:t>	</a:t>
                      </a:r>
                    </a:p>
                  </a:txBody>
                  <a:tcPr marL="151061" marR="151061" marT="151061" marB="151061" anchor="ctr">
                    <a:lnL>
                      <a:noFill/>
                    </a:lnL>
                    <a:lnR>
                      <a:noFill/>
                    </a:lnR>
                    <a:lnT w="12700" cmpd="sng">
                      <a:solidFill>
                        <a:srgbClr val="F6A21D"/>
                      </a:solid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604719500"/>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r" defTabSz="914400" rtl="0" eaLnBrk="1" latinLnBrk="0" hangingPunct="1">
                        <a:lnSpc>
                          <a:spcPts val="1500"/>
                        </a:lnSpc>
                      </a:pPr>
                      <a:r>
                        <a:rPr lang="en-US" sz="1600" kern="1200" cap="none" spc="0" dirty="0">
                          <a:solidFill>
                            <a:schemeClr val="tx1"/>
                          </a:solidFill>
                          <a:latin typeface="+mn-lt"/>
                          <a:ea typeface="+mn-ea"/>
                          <a:cs typeface="+mn-cs"/>
                        </a:rPr>
                        <a:t>INTRODUCTION</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l" defTabSz="914400" rtl="0" eaLnBrk="1" latinLnBrk="0" hangingPunct="1">
                        <a:lnSpc>
                          <a:spcPts val="1500"/>
                        </a:lnSpc>
                      </a:pPr>
                      <a:r>
                        <a:rPr lang="en-US" sz="1600" kern="1200" cap="none" spc="0" dirty="0">
                          <a:solidFill>
                            <a:schemeClr val="tx1"/>
                          </a:solidFill>
                          <a:latin typeface="+mn-lt"/>
                          <a:ea typeface="+mn-ea"/>
                          <a:cs typeface="+mn-cs"/>
                        </a:rPr>
                        <a:t>3</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80512675"/>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DATA EXPLORATION AND CLEANING</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4</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2085369860"/>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COST OF LIVING AND OTHER INDEXES</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5</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52228359"/>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WHY G8 COUNTRIES FOR COMPARISON?</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6, 7</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2578144993"/>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UK, IN COMPARISON WITH THE OTHER G8 COUNTRIES </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8</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5680822"/>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THE BIGGEST IMPACT ON COST OF LIVING</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9, 10</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422884521"/>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LOCAL PURCHASING POWER</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11</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7917492"/>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EXPLANATORY DATA ANALYSIS</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12, 13</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4288528279"/>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Franklin Gothic Book" panose="020F0502020204030204"/>
                          <a:ea typeface="+mn-ea"/>
                          <a:cs typeface="+mn-cs"/>
                        </a:rPr>
                        <a:t>COST OF LIVING HEATMAP</a:t>
                      </a:r>
                      <a:endParaRPr lang="en-US" sz="1600" kern="1200" cap="none" spc="0" dirty="0">
                        <a:solidFill>
                          <a:schemeClr val="tx1"/>
                        </a:solidFill>
                        <a:latin typeface="+mn-lt"/>
                        <a:ea typeface="+mn-ea"/>
                        <a:cs typeface="+mn-cs"/>
                      </a:endParaRP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14</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44337980"/>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Franklin Gothic Book" panose="020F0502020204030204"/>
                          <a:ea typeface="+mn-ea"/>
                          <a:cs typeface="+mn-cs"/>
                        </a:rPr>
                        <a:t>CONCLUSIONS AND LIMITATIONS</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15, 16</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2182296137"/>
                  </a:ext>
                </a:extLst>
              </a:tr>
            </a:tbl>
          </a:graphicData>
        </a:graphic>
      </p:graphicFrame>
    </p:spTree>
    <p:extLst>
      <p:ext uri="{BB962C8B-B14F-4D97-AF65-F5344CB8AC3E}">
        <p14:creationId xmlns:p14="http://schemas.microsoft.com/office/powerpoint/2010/main" val="2428373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B54BE-A3C9-6541-20A5-A1ABA88AC771}"/>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14C190C2-65A7-1523-8EFA-EB2D2EDE4A0A}"/>
              </a:ext>
            </a:extLst>
          </p:cNvPr>
          <p:cNvSpPr>
            <a:spLocks noGrp="1"/>
          </p:cNvSpPr>
          <p:nvPr>
            <p:ph idx="1"/>
          </p:nvPr>
        </p:nvSpPr>
        <p:spPr>
          <a:xfrm>
            <a:off x="1097281" y="2108201"/>
            <a:ext cx="5243698" cy="4087499"/>
          </a:xfrm>
        </p:spPr>
        <p:txBody>
          <a:bodyPr>
            <a:normAutofit fontScale="92500" lnSpcReduction="10000"/>
          </a:bodyPr>
          <a:lstStyle/>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Cost of Living is the cost of maintaining a certain standard of living. </a:t>
            </a:r>
          </a:p>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Amplified by the global health crisis and the conflict in Ukraine, skyrocketing inflation and currency volatility are affecting international economic balances and the cost of living for each of us.</a:t>
            </a:r>
            <a:r>
              <a:rPr lang="en-GB" sz="1800" dirty="0">
                <a:effectLst/>
                <a:latin typeface="Calibri" panose="020F0502020204030204" pitchFamily="34" charset="0"/>
                <a:ea typeface="Calibri" panose="020F0502020204030204" pitchFamily="34" charset="0"/>
                <a:cs typeface="Latha" panose="020B0604020202020204" pitchFamily="34" charset="0"/>
              </a:rPr>
              <a:t> (Mercer, 2022)</a:t>
            </a:r>
            <a:endParaRPr lang="en-GB" dirty="0">
              <a:solidFill>
                <a:srgbClr val="202122"/>
              </a:solidFill>
              <a:latin typeface="Arial" panose="020B0604020202020204" pitchFamily="34" charset="0"/>
            </a:endParaRPr>
          </a:p>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In this project we are analysing the Cost of Living Index data with G8 countries and understand where the United Kingdom stands.</a:t>
            </a:r>
          </a:p>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We are also analysing how the other indexes impact Cost of Living.</a:t>
            </a:r>
          </a:p>
          <a:p>
            <a:pPr algn="just">
              <a:buFont typeface="Wingdings" panose="05000000000000000000" pitchFamily="2" charset="2"/>
              <a:buChar char="q"/>
            </a:pPr>
            <a:endParaRPr lang="en-GB" dirty="0">
              <a:solidFill>
                <a:srgbClr val="202122"/>
              </a:solidFill>
              <a:latin typeface="Arial" panose="020B0604020202020204" pitchFamily="34" charset="0"/>
            </a:endParaRPr>
          </a:p>
          <a:p>
            <a:pPr algn="just">
              <a:buFont typeface="Wingdings" panose="05000000000000000000" pitchFamily="2" charset="2"/>
              <a:buChar char="q"/>
            </a:pPr>
            <a:endParaRPr lang="en-GB" dirty="0">
              <a:solidFill>
                <a:srgbClr val="202122"/>
              </a:solidFill>
              <a:latin typeface="Arial" panose="020B0604020202020204" pitchFamily="34" charset="0"/>
            </a:endParaRPr>
          </a:p>
        </p:txBody>
      </p:sp>
      <p:pic>
        <p:nvPicPr>
          <p:cNvPr id="1026" name="Picture 2" descr="arrow shooting up through a bag of groceries showing rising cost">
            <a:extLst>
              <a:ext uri="{FF2B5EF4-FFF2-40B4-BE49-F238E27FC236}">
                <a16:creationId xmlns:a16="http://schemas.microsoft.com/office/drawing/2014/main" id="{57C2D884-A01B-A13B-CCF7-ECE11F548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986" y="2197870"/>
            <a:ext cx="4920012" cy="3600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AB273F-5510-9776-284E-00C66FB15743}"/>
              </a:ext>
            </a:extLst>
          </p:cNvPr>
          <p:cNvSpPr txBox="1"/>
          <p:nvPr/>
        </p:nvSpPr>
        <p:spPr>
          <a:xfrm>
            <a:off x="7110100" y="5826368"/>
            <a:ext cx="4272897" cy="415498"/>
          </a:xfrm>
          <a:prstGeom prst="rect">
            <a:avLst/>
          </a:prstGeom>
          <a:noFill/>
        </p:spPr>
        <p:txBody>
          <a:bodyPr wrap="square" rtlCol="0">
            <a:spAutoFit/>
          </a:bodyPr>
          <a:lstStyle/>
          <a:p>
            <a:r>
              <a:rPr lang="en-GB" sz="1000" dirty="0"/>
              <a:t>Picture Source: </a:t>
            </a:r>
            <a:r>
              <a:rPr lang="en-GB" sz="1050" dirty="0">
                <a:hlinkClick r:id="rId3"/>
              </a:rPr>
              <a:t>https://www.unison.org.uk/news/general-secretary-blog/2022/04/blog-uk-government-can-and-must-act-on-cost-of-living/</a:t>
            </a:r>
            <a:endParaRPr lang="en-GB" sz="1000" dirty="0"/>
          </a:p>
        </p:txBody>
      </p:sp>
    </p:spTree>
    <p:extLst>
      <p:ext uri="{BB962C8B-B14F-4D97-AF65-F5344CB8AC3E}">
        <p14:creationId xmlns:p14="http://schemas.microsoft.com/office/powerpoint/2010/main" val="4121669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AD7B0A-D2D4-E82D-44C0-5030127E5B63}"/>
              </a:ext>
            </a:extLst>
          </p:cNvPr>
          <p:cNvPicPr>
            <a:picLocks noChangeAspect="1"/>
          </p:cNvPicPr>
          <p:nvPr/>
        </p:nvPicPr>
        <p:blipFill>
          <a:blip r:embed="rId2"/>
          <a:stretch>
            <a:fillRect/>
          </a:stretch>
        </p:blipFill>
        <p:spPr>
          <a:xfrm>
            <a:off x="5426579" y="2200231"/>
            <a:ext cx="5729101" cy="3433930"/>
          </a:xfrm>
          <a:prstGeom prst="rect">
            <a:avLst/>
          </a:prstGeom>
        </p:spPr>
      </p:pic>
      <p:sp>
        <p:nvSpPr>
          <p:cNvPr id="2" name="Title 1">
            <a:extLst>
              <a:ext uri="{FF2B5EF4-FFF2-40B4-BE49-F238E27FC236}">
                <a16:creationId xmlns:a16="http://schemas.microsoft.com/office/drawing/2014/main" id="{9E330E73-11EC-40F7-9130-D491FB315275}"/>
              </a:ext>
            </a:extLst>
          </p:cNvPr>
          <p:cNvSpPr>
            <a:spLocks noGrp="1"/>
          </p:cNvSpPr>
          <p:nvPr>
            <p:ph type="title"/>
          </p:nvPr>
        </p:nvSpPr>
        <p:spPr/>
        <p:txBody>
          <a:bodyPr/>
          <a:lstStyle/>
          <a:p>
            <a:r>
              <a:rPr lang="en-GB" dirty="0"/>
              <a:t>Data Exploration and Cleaning</a:t>
            </a:r>
          </a:p>
        </p:txBody>
      </p:sp>
      <p:sp>
        <p:nvSpPr>
          <p:cNvPr id="3" name="Content Placeholder 2">
            <a:extLst>
              <a:ext uri="{FF2B5EF4-FFF2-40B4-BE49-F238E27FC236}">
                <a16:creationId xmlns:a16="http://schemas.microsoft.com/office/drawing/2014/main" id="{078CE703-39D5-471E-BDAA-DFE7340FE5FE}"/>
              </a:ext>
            </a:extLst>
          </p:cNvPr>
          <p:cNvSpPr>
            <a:spLocks noGrp="1"/>
          </p:cNvSpPr>
          <p:nvPr>
            <p:ph idx="1"/>
          </p:nvPr>
        </p:nvSpPr>
        <p:spPr>
          <a:xfrm>
            <a:off x="1097280" y="1911643"/>
            <a:ext cx="5414615" cy="4463520"/>
          </a:xfrm>
        </p:spPr>
        <p:txBody>
          <a:bodyPr>
            <a:normAutofit lnSpcReduction="10000"/>
          </a:bodyPr>
          <a:lstStyle/>
          <a:p>
            <a:pPr algn="just">
              <a:spcBef>
                <a:spcPts val="600"/>
              </a:spcBef>
              <a:buClr>
                <a:schemeClr val="accent2"/>
              </a:buClr>
              <a:buFont typeface="Wingdings" panose="05000000000000000000" pitchFamily="2" charset="2"/>
              <a:buChar char="q"/>
            </a:pPr>
            <a:r>
              <a:rPr lang="en-GB" dirty="0"/>
              <a:t> We have used the datasets from </a:t>
            </a:r>
            <a:r>
              <a:rPr lang="en-GB" dirty="0">
                <a:hlinkClick r:id="rId3"/>
              </a:rPr>
              <a:t>Kaggle</a:t>
            </a:r>
            <a:r>
              <a:rPr lang="en-GB" dirty="0"/>
              <a:t> and </a:t>
            </a:r>
            <a:r>
              <a:rPr lang="en-GB" dirty="0">
                <a:hlinkClick r:id="rId4"/>
              </a:rPr>
              <a:t>Numbeo</a:t>
            </a:r>
            <a:r>
              <a:rPr lang="en-GB" dirty="0"/>
              <a:t>.</a:t>
            </a:r>
          </a:p>
          <a:p>
            <a:pPr algn="just">
              <a:spcBef>
                <a:spcPts val="600"/>
              </a:spcBef>
              <a:buClr>
                <a:schemeClr val="accent2"/>
              </a:buClr>
              <a:buFont typeface="Wingdings" panose="05000000000000000000" pitchFamily="2" charset="2"/>
              <a:buChar char="q"/>
            </a:pPr>
            <a:r>
              <a:rPr lang="en-GB" dirty="0"/>
              <a:t>Both are simple datasets with columns for Rank, Country / City, Cost of Living Index, Rent Index, Cost of Living Plus Rent Index, Groceries Index, Restaurant Price Index and Local Purchasing Power Index.</a:t>
            </a:r>
          </a:p>
          <a:p>
            <a:pPr algn="just">
              <a:spcBef>
                <a:spcPts val="600"/>
              </a:spcBef>
              <a:buClr>
                <a:schemeClr val="accent2"/>
              </a:buClr>
              <a:buFont typeface="Wingdings" panose="05000000000000000000" pitchFamily="2" charset="2"/>
              <a:buChar char="q"/>
            </a:pPr>
            <a:r>
              <a:rPr lang="en-GB" dirty="0"/>
              <a:t>We cleaned up the data by adding, deleting and splitting up of columns for ease of use.* </a:t>
            </a:r>
          </a:p>
          <a:p>
            <a:pPr algn="just">
              <a:spcBef>
                <a:spcPts val="600"/>
              </a:spcBef>
              <a:buClr>
                <a:schemeClr val="accent2"/>
              </a:buClr>
              <a:buFont typeface="Wingdings" panose="05000000000000000000" pitchFamily="2" charset="2"/>
              <a:buChar char="q"/>
            </a:pPr>
            <a:r>
              <a:rPr lang="en-GB" dirty="0"/>
              <a:t> We also filtered out the data based on our requirement to analyse the performance of UK with that of countries with similar economic status.*</a:t>
            </a:r>
          </a:p>
          <a:p>
            <a:pPr marL="0" indent="0" algn="just">
              <a:spcBef>
                <a:spcPts val="600"/>
              </a:spcBef>
              <a:buClr>
                <a:schemeClr val="accent2"/>
              </a:buClr>
              <a:buNone/>
            </a:pPr>
            <a:endParaRPr lang="en-GB" sz="1200" dirty="0"/>
          </a:p>
          <a:p>
            <a:pPr marL="0" indent="0" algn="just">
              <a:spcBef>
                <a:spcPts val="0"/>
              </a:spcBef>
              <a:buClr>
                <a:schemeClr val="accent2"/>
              </a:buClr>
              <a:buNone/>
            </a:pPr>
            <a:r>
              <a:rPr lang="en-GB" sz="1200" dirty="0"/>
              <a:t>* See </a:t>
            </a:r>
            <a:r>
              <a:rPr lang="en-GB" sz="1200" dirty="0" err="1"/>
              <a:t>Data_Exploration_CleanUp.ipynb</a:t>
            </a:r>
            <a:r>
              <a:rPr lang="en-GB" sz="1200" dirty="0"/>
              <a:t> for details.</a:t>
            </a:r>
          </a:p>
          <a:p>
            <a:pPr marL="0" indent="0" algn="just">
              <a:spcBef>
                <a:spcPts val="0"/>
              </a:spcBef>
              <a:buClr>
                <a:schemeClr val="accent2"/>
              </a:buClr>
              <a:buNone/>
            </a:pPr>
            <a:endParaRPr lang="en-GB" sz="1200" dirty="0"/>
          </a:p>
        </p:txBody>
      </p:sp>
      <p:sp>
        <p:nvSpPr>
          <p:cNvPr id="4" name="TextBox 3">
            <a:extLst>
              <a:ext uri="{FF2B5EF4-FFF2-40B4-BE49-F238E27FC236}">
                <a16:creationId xmlns:a16="http://schemas.microsoft.com/office/drawing/2014/main" id="{16D59D32-F9F3-F278-DB79-53831406B882}"/>
              </a:ext>
            </a:extLst>
          </p:cNvPr>
          <p:cNvSpPr txBox="1"/>
          <p:nvPr/>
        </p:nvSpPr>
        <p:spPr>
          <a:xfrm>
            <a:off x="7323746" y="5634161"/>
            <a:ext cx="4051109" cy="253916"/>
          </a:xfrm>
          <a:prstGeom prst="rect">
            <a:avLst/>
          </a:prstGeom>
          <a:noFill/>
        </p:spPr>
        <p:txBody>
          <a:bodyPr wrap="none" rtlCol="0">
            <a:spAutoFit/>
          </a:bodyPr>
          <a:lstStyle/>
          <a:p>
            <a:r>
              <a:rPr lang="en-GB" sz="1000" dirty="0"/>
              <a:t>Picture Source: </a:t>
            </a:r>
            <a:r>
              <a:rPr lang="en-GB" sz="1050" dirty="0">
                <a:hlinkClick r:id="rId3"/>
              </a:rPr>
              <a:t>https://excelkid.com/15-ways-to-clean-data-in-excel/</a:t>
            </a:r>
            <a:endParaRPr lang="en-GB" sz="1000" dirty="0"/>
          </a:p>
        </p:txBody>
      </p:sp>
    </p:spTree>
    <p:extLst>
      <p:ext uri="{BB962C8B-B14F-4D97-AF65-F5344CB8AC3E}">
        <p14:creationId xmlns:p14="http://schemas.microsoft.com/office/powerpoint/2010/main" val="1290169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D357-5269-D9D5-E294-1054BFAA3C47}"/>
              </a:ext>
            </a:extLst>
          </p:cNvPr>
          <p:cNvSpPr>
            <a:spLocks noGrp="1"/>
          </p:cNvSpPr>
          <p:nvPr>
            <p:ph type="title"/>
          </p:nvPr>
        </p:nvSpPr>
        <p:spPr/>
        <p:txBody>
          <a:bodyPr/>
          <a:lstStyle/>
          <a:p>
            <a:r>
              <a:rPr lang="en-GB" dirty="0"/>
              <a:t>Cost of Living and other Indexes</a:t>
            </a:r>
          </a:p>
        </p:txBody>
      </p:sp>
      <p:sp>
        <p:nvSpPr>
          <p:cNvPr id="3" name="Content Placeholder 2">
            <a:extLst>
              <a:ext uri="{FF2B5EF4-FFF2-40B4-BE49-F238E27FC236}">
                <a16:creationId xmlns:a16="http://schemas.microsoft.com/office/drawing/2014/main" id="{BE6E750F-DCE9-96BA-C714-F6A85A92E720}"/>
              </a:ext>
            </a:extLst>
          </p:cNvPr>
          <p:cNvSpPr>
            <a:spLocks noGrp="1"/>
          </p:cNvSpPr>
          <p:nvPr>
            <p:ph idx="1"/>
          </p:nvPr>
        </p:nvSpPr>
        <p:spPr>
          <a:xfrm>
            <a:off x="1097280" y="1880075"/>
            <a:ext cx="5351948" cy="4529271"/>
          </a:xfrm>
        </p:spPr>
        <p:txBody>
          <a:bodyPr>
            <a:normAutofit fontScale="77500" lnSpcReduction="20000"/>
          </a:bodyPr>
          <a:lstStyle/>
          <a:p>
            <a:pPr algn="just"/>
            <a:r>
              <a:rPr lang="en-GB" dirty="0"/>
              <a:t>According to Numbeo, these indexes are relative to New York City (NYC). </a:t>
            </a:r>
            <a:r>
              <a:rPr lang="en-GB" sz="1800" dirty="0">
                <a:effectLst/>
                <a:latin typeface="Calibri" panose="020F0502020204030204" pitchFamily="34" charset="0"/>
                <a:ea typeface="Calibri" panose="020F0502020204030204" pitchFamily="34" charset="0"/>
                <a:cs typeface="Latha" panose="020B0604020202020204" pitchFamily="34" charset="0"/>
              </a:rPr>
              <a:t>(</a:t>
            </a:r>
            <a:r>
              <a:rPr lang="en-GB" sz="1800" dirty="0" err="1">
                <a:effectLst/>
                <a:latin typeface="Calibri" panose="020F0502020204030204" pitchFamily="34" charset="0"/>
                <a:ea typeface="Calibri" panose="020F0502020204030204" pitchFamily="34" charset="0"/>
                <a:cs typeface="Latha" panose="020B0604020202020204" pitchFamily="34" charset="0"/>
              </a:rPr>
              <a:t>Numbeo</a:t>
            </a:r>
            <a:r>
              <a:rPr lang="en-GB" sz="1800" dirty="0">
                <a:effectLst/>
                <a:latin typeface="Calibri" panose="020F0502020204030204" pitchFamily="34" charset="0"/>
                <a:ea typeface="Calibri" panose="020F0502020204030204" pitchFamily="34" charset="0"/>
                <a:cs typeface="Latha" panose="020B0604020202020204" pitchFamily="34" charset="0"/>
              </a:rPr>
              <a:t>, 2022)</a:t>
            </a:r>
            <a:endParaRPr lang="en-GB" dirty="0"/>
          </a:p>
          <a:p>
            <a:pPr algn="just">
              <a:buFont typeface="Wingdings" panose="05000000000000000000" pitchFamily="2" charset="2"/>
              <a:buChar char="q"/>
            </a:pPr>
            <a:r>
              <a:rPr lang="en-GB" b="1" dirty="0"/>
              <a:t> Cost of Living Index (Excl. Rent) </a:t>
            </a:r>
            <a:r>
              <a:rPr lang="en-GB" dirty="0"/>
              <a:t>is a relative indicator of consumer goods prices, including groceries, restaurants, transportation and utilities.</a:t>
            </a:r>
          </a:p>
          <a:p>
            <a:pPr algn="just">
              <a:buFont typeface="Wingdings" panose="05000000000000000000" pitchFamily="2" charset="2"/>
              <a:buChar char="q"/>
            </a:pPr>
            <a:r>
              <a:rPr lang="en-GB" b="1" dirty="0"/>
              <a:t> Rent Index </a:t>
            </a:r>
            <a:r>
              <a:rPr lang="en-GB" dirty="0"/>
              <a:t>is an estimation of prices of renting apartments.</a:t>
            </a:r>
          </a:p>
          <a:p>
            <a:pPr algn="just">
              <a:buFont typeface="Wingdings" panose="05000000000000000000" pitchFamily="2" charset="2"/>
              <a:buChar char="q"/>
            </a:pPr>
            <a:r>
              <a:rPr lang="en-GB" b="1" dirty="0"/>
              <a:t> Groceries Index </a:t>
            </a:r>
            <a:r>
              <a:rPr lang="en-GB" dirty="0"/>
              <a:t>is an estimation of grocery prices.</a:t>
            </a:r>
          </a:p>
          <a:p>
            <a:pPr algn="just">
              <a:buFont typeface="Wingdings" panose="05000000000000000000" pitchFamily="2" charset="2"/>
              <a:buChar char="q"/>
            </a:pPr>
            <a:r>
              <a:rPr lang="en-GB" b="1" dirty="0"/>
              <a:t> Restaurants Index </a:t>
            </a:r>
            <a:r>
              <a:rPr lang="en-GB" dirty="0"/>
              <a:t>is a comparison of prices of meals and drinks in restaurants and bars.</a:t>
            </a:r>
          </a:p>
          <a:p>
            <a:pPr algn="just">
              <a:buFont typeface="Wingdings" panose="05000000000000000000" pitchFamily="2" charset="2"/>
              <a:buChar char="q"/>
            </a:pPr>
            <a:r>
              <a:rPr lang="en-GB" b="1" dirty="0"/>
              <a:t> Cost of Living Plus Rent Index </a:t>
            </a:r>
            <a:r>
              <a:rPr lang="en-GB" dirty="0"/>
              <a:t>is an estimation of consumer goods prices including rent.</a:t>
            </a:r>
          </a:p>
          <a:p>
            <a:pPr algn="just">
              <a:buFont typeface="Wingdings" panose="05000000000000000000" pitchFamily="2" charset="2"/>
              <a:buChar char="q"/>
            </a:pPr>
            <a:r>
              <a:rPr lang="en-GB" b="1" dirty="0"/>
              <a:t> Local Purchasing Power Index </a:t>
            </a:r>
            <a:r>
              <a:rPr lang="en-GB" dirty="0"/>
              <a:t>shows relative purchasing power in buying goods and services in a given city for the average net salary in that city.</a:t>
            </a:r>
          </a:p>
          <a:p>
            <a:pPr marL="0" indent="0" algn="just">
              <a:buNone/>
            </a:pPr>
            <a:r>
              <a:rPr lang="en-GB" sz="1400" dirty="0"/>
              <a:t>See </a:t>
            </a:r>
            <a:r>
              <a:rPr lang="en-GB" sz="1400" dirty="0" err="1">
                <a:hlinkClick r:id="rId2"/>
              </a:rPr>
              <a:t>Numbeo</a:t>
            </a:r>
            <a:r>
              <a:rPr lang="en-GB" sz="1400" dirty="0">
                <a:hlinkClick r:id="rId2"/>
              </a:rPr>
              <a:t> Motivation and Methodology</a:t>
            </a:r>
            <a:r>
              <a:rPr lang="en-GB" sz="1400" dirty="0"/>
              <a:t> for more details on indexes and calculation.</a:t>
            </a:r>
            <a:endParaRPr lang="en-GB" sz="1600" dirty="0"/>
          </a:p>
          <a:p>
            <a:pPr algn="just"/>
            <a:endParaRPr lang="en-GB" dirty="0"/>
          </a:p>
        </p:txBody>
      </p:sp>
      <p:pic>
        <p:nvPicPr>
          <p:cNvPr id="5" name="Picture 4">
            <a:extLst>
              <a:ext uri="{FF2B5EF4-FFF2-40B4-BE49-F238E27FC236}">
                <a16:creationId xmlns:a16="http://schemas.microsoft.com/office/drawing/2014/main" id="{FCBE1F5A-8447-CEE6-E58A-98EB4C3B265A}"/>
              </a:ext>
            </a:extLst>
          </p:cNvPr>
          <p:cNvPicPr>
            <a:picLocks noChangeAspect="1"/>
          </p:cNvPicPr>
          <p:nvPr/>
        </p:nvPicPr>
        <p:blipFill>
          <a:blip r:embed="rId3"/>
          <a:stretch>
            <a:fillRect/>
          </a:stretch>
        </p:blipFill>
        <p:spPr>
          <a:xfrm>
            <a:off x="6449228" y="1958511"/>
            <a:ext cx="4706452" cy="4354037"/>
          </a:xfrm>
          <a:prstGeom prst="rect">
            <a:avLst/>
          </a:prstGeom>
        </p:spPr>
      </p:pic>
    </p:spTree>
    <p:extLst>
      <p:ext uri="{BB962C8B-B14F-4D97-AF65-F5344CB8AC3E}">
        <p14:creationId xmlns:p14="http://schemas.microsoft.com/office/powerpoint/2010/main" val="2974026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9653-4261-2ABB-7128-C301AD5C46F1}"/>
              </a:ext>
            </a:extLst>
          </p:cNvPr>
          <p:cNvSpPr>
            <a:spLocks noGrp="1"/>
          </p:cNvSpPr>
          <p:nvPr>
            <p:ph type="title"/>
          </p:nvPr>
        </p:nvSpPr>
        <p:spPr>
          <a:xfrm>
            <a:off x="1034041" y="286603"/>
            <a:ext cx="10152404" cy="1450757"/>
          </a:xfrm>
        </p:spPr>
        <p:txBody>
          <a:bodyPr/>
          <a:lstStyle/>
          <a:p>
            <a:r>
              <a:rPr lang="en-GB" dirty="0"/>
              <a:t>Why G8 countries for comparison?</a:t>
            </a:r>
          </a:p>
        </p:txBody>
      </p:sp>
      <p:sp>
        <p:nvSpPr>
          <p:cNvPr id="3" name="Content Placeholder 2">
            <a:extLst>
              <a:ext uri="{FF2B5EF4-FFF2-40B4-BE49-F238E27FC236}">
                <a16:creationId xmlns:a16="http://schemas.microsoft.com/office/drawing/2014/main" id="{36116059-3FD7-AF08-4DA1-556784498CA5}"/>
              </a:ext>
            </a:extLst>
          </p:cNvPr>
          <p:cNvSpPr>
            <a:spLocks noGrp="1"/>
          </p:cNvSpPr>
          <p:nvPr>
            <p:ph idx="1"/>
          </p:nvPr>
        </p:nvSpPr>
        <p:spPr>
          <a:xfrm>
            <a:off x="1097280" y="1974079"/>
            <a:ext cx="10058400" cy="1692067"/>
          </a:xfrm>
        </p:spPr>
        <p:txBody>
          <a:bodyPr>
            <a:noAutofit/>
          </a:bodyPr>
          <a:lstStyle/>
          <a:p>
            <a:pPr marL="0" indent="0" algn="just">
              <a:buNone/>
            </a:pPr>
            <a:r>
              <a:rPr lang="en-GB" dirty="0"/>
              <a:t>  The dataset has around 170 countries. </a:t>
            </a:r>
          </a:p>
          <a:p>
            <a:pPr algn="just"/>
            <a:r>
              <a:rPr lang="en-GB" dirty="0"/>
              <a:t> To make it more realistic we decided to compare the performance of UK with a subset of countries.</a:t>
            </a:r>
          </a:p>
          <a:p>
            <a:pPr algn="just"/>
            <a:endParaRPr lang="en-GB" dirty="0"/>
          </a:p>
        </p:txBody>
      </p:sp>
      <p:pic>
        <p:nvPicPr>
          <p:cNvPr id="7" name="Picture 6">
            <a:extLst>
              <a:ext uri="{FF2B5EF4-FFF2-40B4-BE49-F238E27FC236}">
                <a16:creationId xmlns:a16="http://schemas.microsoft.com/office/drawing/2014/main" id="{12728159-4BDD-3E98-EB25-0264D8E31CDC}"/>
              </a:ext>
            </a:extLst>
          </p:cNvPr>
          <p:cNvPicPr>
            <a:picLocks noChangeAspect="1"/>
          </p:cNvPicPr>
          <p:nvPr/>
        </p:nvPicPr>
        <p:blipFill>
          <a:blip r:embed="rId2"/>
          <a:stretch>
            <a:fillRect/>
          </a:stretch>
        </p:blipFill>
        <p:spPr>
          <a:xfrm>
            <a:off x="1394756" y="3263585"/>
            <a:ext cx="9402487" cy="2799039"/>
          </a:xfrm>
          <a:prstGeom prst="rect">
            <a:avLst/>
          </a:prstGeom>
        </p:spPr>
      </p:pic>
      <p:sp>
        <p:nvSpPr>
          <p:cNvPr id="8" name="TextBox 7">
            <a:extLst>
              <a:ext uri="{FF2B5EF4-FFF2-40B4-BE49-F238E27FC236}">
                <a16:creationId xmlns:a16="http://schemas.microsoft.com/office/drawing/2014/main" id="{4CD60EFD-41B8-DA8F-00C5-B09301600F97}"/>
              </a:ext>
            </a:extLst>
          </p:cNvPr>
          <p:cNvSpPr txBox="1"/>
          <p:nvPr/>
        </p:nvSpPr>
        <p:spPr>
          <a:xfrm>
            <a:off x="10909988" y="5956419"/>
            <a:ext cx="1297150" cy="369332"/>
          </a:xfrm>
          <a:prstGeom prst="rect">
            <a:avLst/>
          </a:prstGeom>
          <a:noFill/>
        </p:spPr>
        <p:txBody>
          <a:bodyPr wrap="none" rtlCol="0">
            <a:spAutoFit/>
          </a:bodyPr>
          <a:lstStyle/>
          <a:p>
            <a:r>
              <a:rPr lang="en-GB" dirty="0"/>
              <a:t>Continued..</a:t>
            </a:r>
          </a:p>
        </p:txBody>
      </p:sp>
    </p:spTree>
    <p:extLst>
      <p:ext uri="{BB962C8B-B14F-4D97-AF65-F5344CB8AC3E}">
        <p14:creationId xmlns:p14="http://schemas.microsoft.com/office/powerpoint/2010/main" val="224545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9653-4261-2ABB-7128-C301AD5C46F1}"/>
              </a:ext>
            </a:extLst>
          </p:cNvPr>
          <p:cNvSpPr>
            <a:spLocks noGrp="1"/>
          </p:cNvSpPr>
          <p:nvPr>
            <p:ph type="title"/>
          </p:nvPr>
        </p:nvSpPr>
        <p:spPr>
          <a:xfrm>
            <a:off x="1034041" y="286603"/>
            <a:ext cx="10152404" cy="1450757"/>
          </a:xfrm>
        </p:spPr>
        <p:txBody>
          <a:bodyPr/>
          <a:lstStyle/>
          <a:p>
            <a:r>
              <a:rPr lang="en-GB" dirty="0"/>
              <a:t>Why G8 countries for comparison?</a:t>
            </a:r>
          </a:p>
        </p:txBody>
      </p:sp>
      <p:sp>
        <p:nvSpPr>
          <p:cNvPr id="3" name="Content Placeholder 2">
            <a:extLst>
              <a:ext uri="{FF2B5EF4-FFF2-40B4-BE49-F238E27FC236}">
                <a16:creationId xmlns:a16="http://schemas.microsoft.com/office/drawing/2014/main" id="{36116059-3FD7-AF08-4DA1-556784498CA5}"/>
              </a:ext>
            </a:extLst>
          </p:cNvPr>
          <p:cNvSpPr>
            <a:spLocks noGrp="1"/>
          </p:cNvSpPr>
          <p:nvPr>
            <p:ph idx="1"/>
          </p:nvPr>
        </p:nvSpPr>
        <p:spPr>
          <a:xfrm>
            <a:off x="4033616" y="2639423"/>
            <a:ext cx="7657034" cy="3533439"/>
          </a:xfrm>
        </p:spPr>
        <p:txBody>
          <a:bodyPr>
            <a:noAutofit/>
          </a:bodyPr>
          <a:lstStyle/>
          <a:p>
            <a:pPr algn="just">
              <a:buClr>
                <a:schemeClr val="accent2"/>
              </a:buClr>
              <a:buFont typeface="Wingdings" panose="05000000000000000000" pitchFamily="2" charset="2"/>
              <a:buChar char="q"/>
            </a:pPr>
            <a:r>
              <a:rPr lang="en-GB" dirty="0"/>
              <a:t> The top 10 countries by Cost of Living Index are developing nations and their economic structure is very different from that of UK and so these cannot be compared. </a:t>
            </a:r>
          </a:p>
          <a:p>
            <a:pPr algn="just">
              <a:buClr>
                <a:schemeClr val="accent2"/>
              </a:buClr>
              <a:buFont typeface="Wingdings" panose="05000000000000000000" pitchFamily="2" charset="2"/>
              <a:buChar char="q"/>
            </a:pPr>
            <a:endParaRPr lang="en-GB" dirty="0"/>
          </a:p>
          <a:p>
            <a:pPr algn="just">
              <a:buClr>
                <a:schemeClr val="accent2"/>
              </a:buClr>
              <a:buFont typeface="Wingdings" panose="05000000000000000000" pitchFamily="2" charset="2"/>
              <a:buChar char="q"/>
            </a:pPr>
            <a:r>
              <a:rPr lang="en-GB" dirty="0"/>
              <a:t>The G8 countries are not strictly the largest in the world nor the highest-income per capita, but they do represent the largest high-income countries. So we decided to use the G8 countries for this analysis. </a:t>
            </a:r>
            <a:r>
              <a:rPr lang="en-GB" sz="1800" dirty="0">
                <a:effectLst/>
                <a:latin typeface="Calibri" panose="020F0502020204030204" pitchFamily="34" charset="0"/>
                <a:ea typeface="Calibri" panose="020F0502020204030204" pitchFamily="34" charset="0"/>
                <a:cs typeface="Latha" panose="020B0604020202020204" pitchFamily="34" charset="0"/>
              </a:rPr>
              <a:t>(Wikipedia, 2022)</a:t>
            </a:r>
          </a:p>
          <a:p>
            <a:pPr algn="just">
              <a:buClr>
                <a:schemeClr val="accent2"/>
              </a:buClr>
              <a:buFont typeface="Wingdings" panose="05000000000000000000" pitchFamily="2" charset="2"/>
              <a:buChar char="q"/>
            </a:pPr>
            <a:endParaRPr lang="en-GB" dirty="0"/>
          </a:p>
          <a:p>
            <a:pPr algn="just"/>
            <a:r>
              <a:rPr lang="en-GB" dirty="0"/>
              <a:t> </a:t>
            </a:r>
          </a:p>
        </p:txBody>
      </p:sp>
      <p:sp>
        <p:nvSpPr>
          <p:cNvPr id="8" name="TextBox 7">
            <a:extLst>
              <a:ext uri="{FF2B5EF4-FFF2-40B4-BE49-F238E27FC236}">
                <a16:creationId xmlns:a16="http://schemas.microsoft.com/office/drawing/2014/main" id="{4CD60EFD-41B8-DA8F-00C5-B09301600F97}"/>
              </a:ext>
            </a:extLst>
          </p:cNvPr>
          <p:cNvSpPr txBox="1"/>
          <p:nvPr/>
        </p:nvSpPr>
        <p:spPr>
          <a:xfrm>
            <a:off x="10537870" y="1604747"/>
            <a:ext cx="1297150" cy="369332"/>
          </a:xfrm>
          <a:prstGeom prst="rect">
            <a:avLst/>
          </a:prstGeom>
          <a:noFill/>
        </p:spPr>
        <p:txBody>
          <a:bodyPr wrap="none" rtlCol="0">
            <a:spAutoFit/>
          </a:bodyPr>
          <a:lstStyle/>
          <a:p>
            <a:r>
              <a:rPr lang="en-GB" dirty="0"/>
              <a:t>..Continued</a:t>
            </a:r>
          </a:p>
        </p:txBody>
      </p:sp>
      <p:pic>
        <p:nvPicPr>
          <p:cNvPr id="5" name="Picture 4">
            <a:extLst>
              <a:ext uri="{FF2B5EF4-FFF2-40B4-BE49-F238E27FC236}">
                <a16:creationId xmlns:a16="http://schemas.microsoft.com/office/drawing/2014/main" id="{BB1DB4D5-6273-D589-724A-61C8FBFEA083}"/>
              </a:ext>
            </a:extLst>
          </p:cNvPr>
          <p:cNvPicPr>
            <a:picLocks noChangeAspect="1"/>
          </p:cNvPicPr>
          <p:nvPr/>
        </p:nvPicPr>
        <p:blipFill>
          <a:blip r:embed="rId2"/>
          <a:stretch>
            <a:fillRect/>
          </a:stretch>
        </p:blipFill>
        <p:spPr>
          <a:xfrm>
            <a:off x="1167928" y="2525828"/>
            <a:ext cx="2506768" cy="2889619"/>
          </a:xfrm>
          <a:prstGeom prst="rect">
            <a:avLst/>
          </a:prstGeom>
          <a:ln>
            <a:solidFill>
              <a:schemeClr val="tx1"/>
            </a:solidFill>
          </a:ln>
        </p:spPr>
      </p:pic>
      <p:pic>
        <p:nvPicPr>
          <p:cNvPr id="20" name="Picture 19">
            <a:extLst>
              <a:ext uri="{FF2B5EF4-FFF2-40B4-BE49-F238E27FC236}">
                <a16:creationId xmlns:a16="http://schemas.microsoft.com/office/drawing/2014/main" id="{73C86001-BAD5-4DD0-89D5-A99E8B2C8776}"/>
              </a:ext>
            </a:extLst>
          </p:cNvPr>
          <p:cNvPicPr>
            <a:picLocks noChangeAspect="1"/>
          </p:cNvPicPr>
          <p:nvPr/>
        </p:nvPicPr>
        <p:blipFill>
          <a:blip r:embed="rId3"/>
          <a:stretch>
            <a:fillRect/>
          </a:stretch>
        </p:blipFill>
        <p:spPr>
          <a:xfrm>
            <a:off x="1034041" y="1931180"/>
            <a:ext cx="2886478" cy="257211"/>
          </a:xfrm>
          <a:prstGeom prst="rect">
            <a:avLst/>
          </a:prstGeom>
        </p:spPr>
      </p:pic>
      <p:pic>
        <p:nvPicPr>
          <p:cNvPr id="22" name="Picture 21">
            <a:extLst>
              <a:ext uri="{FF2B5EF4-FFF2-40B4-BE49-F238E27FC236}">
                <a16:creationId xmlns:a16="http://schemas.microsoft.com/office/drawing/2014/main" id="{48FFC575-C8C6-2250-CBAF-3E9D737CD4DE}"/>
              </a:ext>
            </a:extLst>
          </p:cNvPr>
          <p:cNvPicPr>
            <a:picLocks noChangeAspect="1"/>
          </p:cNvPicPr>
          <p:nvPr/>
        </p:nvPicPr>
        <p:blipFill>
          <a:blip r:embed="rId4"/>
          <a:stretch>
            <a:fillRect/>
          </a:stretch>
        </p:blipFill>
        <p:spPr>
          <a:xfrm>
            <a:off x="1230521" y="2222095"/>
            <a:ext cx="2381582" cy="257211"/>
          </a:xfrm>
          <a:prstGeom prst="rect">
            <a:avLst/>
          </a:prstGeom>
        </p:spPr>
      </p:pic>
    </p:spTree>
    <p:extLst>
      <p:ext uri="{BB962C8B-B14F-4D97-AF65-F5344CB8AC3E}">
        <p14:creationId xmlns:p14="http://schemas.microsoft.com/office/powerpoint/2010/main" val="9009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A32A-74CB-E522-EC2F-05DDD043347F}"/>
              </a:ext>
            </a:extLst>
          </p:cNvPr>
          <p:cNvSpPr>
            <a:spLocks noGrp="1"/>
          </p:cNvSpPr>
          <p:nvPr>
            <p:ph type="title"/>
          </p:nvPr>
        </p:nvSpPr>
        <p:spPr/>
        <p:txBody>
          <a:bodyPr/>
          <a:lstStyle/>
          <a:p>
            <a:r>
              <a:rPr lang="en-GB" dirty="0"/>
              <a:t>UK, in comparison with the other G8 countries</a:t>
            </a:r>
          </a:p>
        </p:txBody>
      </p:sp>
      <p:pic>
        <p:nvPicPr>
          <p:cNvPr id="5" name="Content Placeholder 4">
            <a:extLst>
              <a:ext uri="{FF2B5EF4-FFF2-40B4-BE49-F238E27FC236}">
                <a16:creationId xmlns:a16="http://schemas.microsoft.com/office/drawing/2014/main" id="{04BDCA71-08D1-16A6-02A7-968154C84D73}"/>
              </a:ext>
            </a:extLst>
          </p:cNvPr>
          <p:cNvPicPr>
            <a:picLocks noGrp="1" noChangeAspect="1"/>
          </p:cNvPicPr>
          <p:nvPr>
            <p:ph idx="1"/>
          </p:nvPr>
        </p:nvPicPr>
        <p:blipFill>
          <a:blip r:embed="rId2"/>
          <a:stretch>
            <a:fillRect/>
          </a:stretch>
        </p:blipFill>
        <p:spPr>
          <a:xfrm>
            <a:off x="934910" y="1938460"/>
            <a:ext cx="2346675" cy="2052318"/>
          </a:xfrm>
        </p:spPr>
      </p:pic>
      <p:pic>
        <p:nvPicPr>
          <p:cNvPr id="7" name="Picture 6">
            <a:extLst>
              <a:ext uri="{FF2B5EF4-FFF2-40B4-BE49-F238E27FC236}">
                <a16:creationId xmlns:a16="http://schemas.microsoft.com/office/drawing/2014/main" id="{EEB72BC6-0DB7-F490-77EE-885B5B45EAA2}"/>
              </a:ext>
            </a:extLst>
          </p:cNvPr>
          <p:cNvPicPr>
            <a:picLocks noChangeAspect="1"/>
          </p:cNvPicPr>
          <p:nvPr/>
        </p:nvPicPr>
        <p:blipFill>
          <a:blip r:embed="rId3"/>
          <a:stretch>
            <a:fillRect/>
          </a:stretch>
        </p:blipFill>
        <p:spPr>
          <a:xfrm>
            <a:off x="17435" y="4080318"/>
            <a:ext cx="2426660" cy="2127599"/>
          </a:xfrm>
          <a:prstGeom prst="rect">
            <a:avLst/>
          </a:prstGeom>
        </p:spPr>
      </p:pic>
      <p:pic>
        <p:nvPicPr>
          <p:cNvPr id="9" name="Picture 8">
            <a:extLst>
              <a:ext uri="{FF2B5EF4-FFF2-40B4-BE49-F238E27FC236}">
                <a16:creationId xmlns:a16="http://schemas.microsoft.com/office/drawing/2014/main" id="{281097D0-1BD5-54D7-A83E-505170C92927}"/>
              </a:ext>
            </a:extLst>
          </p:cNvPr>
          <p:cNvPicPr>
            <a:picLocks noChangeAspect="1"/>
          </p:cNvPicPr>
          <p:nvPr/>
        </p:nvPicPr>
        <p:blipFill>
          <a:blip r:embed="rId4"/>
          <a:stretch>
            <a:fillRect/>
          </a:stretch>
        </p:blipFill>
        <p:spPr>
          <a:xfrm>
            <a:off x="2409911" y="4140288"/>
            <a:ext cx="2346675" cy="2024749"/>
          </a:xfrm>
          <a:prstGeom prst="rect">
            <a:avLst/>
          </a:prstGeom>
        </p:spPr>
      </p:pic>
      <p:pic>
        <p:nvPicPr>
          <p:cNvPr id="11" name="Picture 10">
            <a:extLst>
              <a:ext uri="{FF2B5EF4-FFF2-40B4-BE49-F238E27FC236}">
                <a16:creationId xmlns:a16="http://schemas.microsoft.com/office/drawing/2014/main" id="{B7403A21-801F-3CBD-435F-748B6C348068}"/>
              </a:ext>
            </a:extLst>
          </p:cNvPr>
          <p:cNvPicPr>
            <a:picLocks noChangeAspect="1"/>
          </p:cNvPicPr>
          <p:nvPr/>
        </p:nvPicPr>
        <p:blipFill>
          <a:blip r:embed="rId5"/>
          <a:stretch>
            <a:fillRect/>
          </a:stretch>
        </p:blipFill>
        <p:spPr>
          <a:xfrm>
            <a:off x="4739494" y="4140288"/>
            <a:ext cx="2462241" cy="2076175"/>
          </a:xfrm>
          <a:prstGeom prst="rect">
            <a:avLst/>
          </a:prstGeom>
        </p:spPr>
      </p:pic>
      <p:pic>
        <p:nvPicPr>
          <p:cNvPr id="13" name="Picture 12">
            <a:extLst>
              <a:ext uri="{FF2B5EF4-FFF2-40B4-BE49-F238E27FC236}">
                <a16:creationId xmlns:a16="http://schemas.microsoft.com/office/drawing/2014/main" id="{54FFDFE6-CEF2-BEE3-23B2-5F7626D5CBD1}"/>
              </a:ext>
            </a:extLst>
          </p:cNvPr>
          <p:cNvPicPr>
            <a:picLocks noChangeAspect="1"/>
          </p:cNvPicPr>
          <p:nvPr/>
        </p:nvPicPr>
        <p:blipFill>
          <a:blip r:embed="rId6"/>
          <a:stretch>
            <a:fillRect/>
          </a:stretch>
        </p:blipFill>
        <p:spPr>
          <a:xfrm>
            <a:off x="3677254" y="1925377"/>
            <a:ext cx="2346675" cy="2078484"/>
          </a:xfrm>
          <a:prstGeom prst="rect">
            <a:avLst/>
          </a:prstGeom>
        </p:spPr>
      </p:pic>
      <p:sp>
        <p:nvSpPr>
          <p:cNvPr id="14" name="TextBox 3">
            <a:extLst>
              <a:ext uri="{FF2B5EF4-FFF2-40B4-BE49-F238E27FC236}">
                <a16:creationId xmlns:a16="http://schemas.microsoft.com/office/drawing/2014/main" id="{3D30D6DE-AA09-1627-F046-0B7E21B26744}"/>
              </a:ext>
            </a:extLst>
          </p:cNvPr>
          <p:cNvSpPr txBox="1"/>
          <p:nvPr/>
        </p:nvSpPr>
        <p:spPr>
          <a:xfrm>
            <a:off x="6916045" y="1942155"/>
            <a:ext cx="5162177" cy="427809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Clr>
                <a:schemeClr val="accent2"/>
              </a:buClr>
              <a:buFont typeface="Wingdings" panose="05000000000000000000" pitchFamily="2" charset="2"/>
              <a:buChar char="q"/>
            </a:pPr>
            <a:r>
              <a:rPr lang="en-GB" sz="1700" b="0" i="0" dirty="0">
                <a:effectLst/>
              </a:rPr>
              <a:t>We decided to start our analysis by studying the different cost indexes for the G8 countries in comparison to the UK. We plotted some bar and pie charts for this. </a:t>
            </a:r>
          </a:p>
          <a:p>
            <a:pPr marL="285750" indent="-285750" algn="just">
              <a:buClr>
                <a:schemeClr val="accent2"/>
              </a:buClr>
              <a:buFont typeface="Wingdings" panose="05000000000000000000" pitchFamily="2" charset="2"/>
              <a:buChar char="q"/>
            </a:pPr>
            <a:r>
              <a:rPr lang="en-GB" sz="1700" b="0" i="0" dirty="0">
                <a:effectLst/>
              </a:rPr>
              <a:t>As our pie charts show, Japan has the highest cost of living at 77.03 amongst the G8 and the highest groceries index at 81.31 compared to the UK which holds 69.65 and 56.58 respectively. </a:t>
            </a:r>
          </a:p>
          <a:p>
            <a:pPr marL="285750" indent="-285750" algn="just">
              <a:buClr>
                <a:schemeClr val="accent2"/>
              </a:buClr>
              <a:buFont typeface="Wingdings" panose="05000000000000000000" pitchFamily="2" charset="2"/>
              <a:buChar char="q"/>
            </a:pPr>
            <a:r>
              <a:rPr lang="en-GB" sz="1700" b="0" i="0" dirty="0">
                <a:effectLst/>
              </a:rPr>
              <a:t>The US has the highest rent index at 42.07 compared the UK’s 31.84. </a:t>
            </a:r>
          </a:p>
          <a:p>
            <a:pPr marL="285750" indent="-285750" algn="just">
              <a:buClr>
                <a:schemeClr val="accent2"/>
              </a:buClr>
              <a:buFont typeface="Wingdings" panose="05000000000000000000" pitchFamily="2" charset="2"/>
              <a:buChar char="q"/>
            </a:pPr>
            <a:r>
              <a:rPr lang="en-GB" sz="1700" b="0" i="0" dirty="0">
                <a:effectLst/>
              </a:rPr>
              <a:t>The UK has the highest restaurant price index at 76.79 and the US has the highest local purchasing power index at 106.34 compared to the UK’s 88.78. </a:t>
            </a:r>
          </a:p>
          <a:p>
            <a:pPr marL="285750" indent="-285750" algn="just">
              <a:buClr>
                <a:schemeClr val="accent2"/>
              </a:buClr>
              <a:buFont typeface="Wingdings" panose="05000000000000000000" pitchFamily="2" charset="2"/>
              <a:buChar char="q"/>
            </a:pPr>
            <a:r>
              <a:rPr lang="en-GB" sz="1700" b="0" i="0" dirty="0">
                <a:effectLst/>
              </a:rPr>
              <a:t>But what stands out is that Russians have the least  indexes compared to the rest.</a:t>
            </a:r>
            <a:endParaRPr lang="en-GB" sz="1700" dirty="0"/>
          </a:p>
        </p:txBody>
      </p:sp>
    </p:spTree>
    <p:extLst>
      <p:ext uri="{BB962C8B-B14F-4D97-AF65-F5344CB8AC3E}">
        <p14:creationId xmlns:p14="http://schemas.microsoft.com/office/powerpoint/2010/main" val="3353162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84A4-8F47-1218-CB5E-7A4BA2E643AE}"/>
              </a:ext>
            </a:extLst>
          </p:cNvPr>
          <p:cNvSpPr>
            <a:spLocks noGrp="1"/>
          </p:cNvSpPr>
          <p:nvPr>
            <p:ph type="title"/>
          </p:nvPr>
        </p:nvSpPr>
        <p:spPr>
          <a:xfrm>
            <a:off x="888763" y="286603"/>
            <a:ext cx="10673697" cy="1450757"/>
          </a:xfrm>
        </p:spPr>
        <p:txBody>
          <a:bodyPr/>
          <a:lstStyle/>
          <a:p>
            <a:r>
              <a:rPr lang="en-GB" dirty="0"/>
              <a:t>The biggest impact on Cost of Living</a:t>
            </a:r>
          </a:p>
        </p:txBody>
      </p:sp>
      <p:pic>
        <p:nvPicPr>
          <p:cNvPr id="7" name="Content Placeholder 6">
            <a:extLst>
              <a:ext uri="{FF2B5EF4-FFF2-40B4-BE49-F238E27FC236}">
                <a16:creationId xmlns:a16="http://schemas.microsoft.com/office/drawing/2014/main" id="{8F213B3E-8A9D-7382-2DE1-1F4E08365FF1}"/>
              </a:ext>
            </a:extLst>
          </p:cNvPr>
          <p:cNvPicPr>
            <a:picLocks noGrp="1" noChangeAspect="1"/>
          </p:cNvPicPr>
          <p:nvPr>
            <p:ph idx="1"/>
          </p:nvPr>
        </p:nvPicPr>
        <p:blipFill>
          <a:blip r:embed="rId2"/>
          <a:stretch>
            <a:fillRect/>
          </a:stretch>
        </p:blipFill>
        <p:spPr>
          <a:xfrm>
            <a:off x="313647" y="1942670"/>
            <a:ext cx="3762900" cy="3305636"/>
          </a:xfrm>
        </p:spPr>
      </p:pic>
      <p:pic>
        <p:nvPicPr>
          <p:cNvPr id="9" name="Picture 8">
            <a:extLst>
              <a:ext uri="{FF2B5EF4-FFF2-40B4-BE49-F238E27FC236}">
                <a16:creationId xmlns:a16="http://schemas.microsoft.com/office/drawing/2014/main" id="{27291F5D-5563-39EF-F690-BCF5EB13BB37}"/>
              </a:ext>
            </a:extLst>
          </p:cNvPr>
          <p:cNvPicPr>
            <a:picLocks noChangeAspect="1"/>
          </p:cNvPicPr>
          <p:nvPr/>
        </p:nvPicPr>
        <p:blipFill>
          <a:blip r:embed="rId3"/>
          <a:stretch>
            <a:fillRect/>
          </a:stretch>
        </p:blipFill>
        <p:spPr>
          <a:xfrm>
            <a:off x="4329871" y="1990301"/>
            <a:ext cx="3791479" cy="3210373"/>
          </a:xfrm>
          <a:prstGeom prst="rect">
            <a:avLst/>
          </a:prstGeom>
        </p:spPr>
      </p:pic>
      <p:pic>
        <p:nvPicPr>
          <p:cNvPr id="11" name="Picture 10">
            <a:extLst>
              <a:ext uri="{FF2B5EF4-FFF2-40B4-BE49-F238E27FC236}">
                <a16:creationId xmlns:a16="http://schemas.microsoft.com/office/drawing/2014/main" id="{83B526BC-1533-C593-C42A-05BBE96ACD27}"/>
              </a:ext>
            </a:extLst>
          </p:cNvPr>
          <p:cNvPicPr>
            <a:picLocks noChangeAspect="1"/>
          </p:cNvPicPr>
          <p:nvPr/>
        </p:nvPicPr>
        <p:blipFill>
          <a:blip r:embed="rId4"/>
          <a:stretch>
            <a:fillRect/>
          </a:stretch>
        </p:blipFill>
        <p:spPr>
          <a:xfrm>
            <a:off x="8048769" y="1952371"/>
            <a:ext cx="3829584" cy="3267531"/>
          </a:xfrm>
          <a:prstGeom prst="rect">
            <a:avLst/>
          </a:prstGeom>
        </p:spPr>
      </p:pic>
      <p:sp>
        <p:nvSpPr>
          <p:cNvPr id="12" name="TextBox 11">
            <a:extLst>
              <a:ext uri="{FF2B5EF4-FFF2-40B4-BE49-F238E27FC236}">
                <a16:creationId xmlns:a16="http://schemas.microsoft.com/office/drawing/2014/main" id="{2BBFB363-C413-72CA-BCBF-4141E6F70660}"/>
              </a:ext>
            </a:extLst>
          </p:cNvPr>
          <p:cNvSpPr txBox="1"/>
          <p:nvPr/>
        </p:nvSpPr>
        <p:spPr>
          <a:xfrm>
            <a:off x="313647" y="5453616"/>
            <a:ext cx="11564706"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q"/>
            </a:pPr>
            <a:r>
              <a:rPr lang="en-GB" dirty="0"/>
              <a:t>These plots are based on the index values of the G8 countries.</a:t>
            </a:r>
          </a:p>
          <a:p>
            <a:pPr marL="285750" indent="-285750">
              <a:buClr>
                <a:schemeClr val="accent2"/>
              </a:buClr>
              <a:buFont typeface="Wingdings" panose="05000000000000000000" pitchFamily="2" charset="2"/>
              <a:buChar char="q"/>
            </a:pPr>
            <a:r>
              <a:rPr lang="en-GB" dirty="0"/>
              <a:t>While all the 3 indexes (Rent, Groceries and Restaurant Price) have a strong relationship with the Cost of Living index, the impact of Groceries Index on Cost of Living Index is higher.</a:t>
            </a:r>
          </a:p>
        </p:txBody>
      </p:sp>
      <p:sp>
        <p:nvSpPr>
          <p:cNvPr id="13" name="TextBox 12">
            <a:extLst>
              <a:ext uri="{FF2B5EF4-FFF2-40B4-BE49-F238E27FC236}">
                <a16:creationId xmlns:a16="http://schemas.microsoft.com/office/drawing/2014/main" id="{9FFB07AC-39C1-6995-B2F5-D89FD3470E53}"/>
              </a:ext>
            </a:extLst>
          </p:cNvPr>
          <p:cNvSpPr txBox="1"/>
          <p:nvPr/>
        </p:nvSpPr>
        <p:spPr>
          <a:xfrm>
            <a:off x="10978355" y="6445222"/>
            <a:ext cx="1297150" cy="369332"/>
          </a:xfrm>
          <a:prstGeom prst="rect">
            <a:avLst/>
          </a:prstGeom>
          <a:noFill/>
        </p:spPr>
        <p:txBody>
          <a:bodyPr wrap="none" rtlCol="0">
            <a:spAutoFit/>
          </a:bodyPr>
          <a:lstStyle/>
          <a:p>
            <a:r>
              <a:rPr lang="en-GB" dirty="0">
                <a:solidFill>
                  <a:schemeClr val="bg1"/>
                </a:solidFill>
              </a:rPr>
              <a:t>Continued..</a:t>
            </a:r>
          </a:p>
        </p:txBody>
      </p:sp>
    </p:spTree>
    <p:extLst>
      <p:ext uri="{BB962C8B-B14F-4D97-AF65-F5344CB8AC3E}">
        <p14:creationId xmlns:p14="http://schemas.microsoft.com/office/powerpoint/2010/main" val="59162136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F9EB45E-E4D2-4DCE-B9A6-76D2511C3B19}">
  <ds:schemaRefs>
    <ds:schemaRef ds:uri="http://schemas.microsoft.com/sharepoint/v3/contenttype/forms"/>
  </ds:schemaRefs>
</ds:datastoreItem>
</file>

<file path=customXml/itemProps2.xml><?xml version="1.0" encoding="utf-8"?>
<ds:datastoreItem xmlns:ds="http://schemas.openxmlformats.org/officeDocument/2006/customXml" ds:itemID="{26888FA6-D30E-4A7B-B44D-38F479CF5C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0492C7-3D05-4252-9070-907F9CD94CF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tf22712842_wac</Template>
  <TotalTime>0</TotalTime>
  <Words>1592</Words>
  <Application>Microsoft Office PowerPoint</Application>
  <PresentationFormat>Widescreen</PresentationFormat>
  <Paragraphs>110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Franklin Gothic Book</vt:lpstr>
      <vt:lpstr>Wingdings</vt:lpstr>
      <vt:lpstr>1_RetrospectVTI</vt:lpstr>
      <vt:lpstr>Cost of Living Analysis</vt:lpstr>
      <vt:lpstr>PowerPoint Presentation</vt:lpstr>
      <vt:lpstr>Introduction</vt:lpstr>
      <vt:lpstr>Data Exploration and Cleaning</vt:lpstr>
      <vt:lpstr>Cost of Living and other Indexes</vt:lpstr>
      <vt:lpstr>Why G8 countries for comparison?</vt:lpstr>
      <vt:lpstr>Why G8 countries for comparison?</vt:lpstr>
      <vt:lpstr>UK, in comparison with the other G8 countries</vt:lpstr>
      <vt:lpstr>The biggest impact on Cost of Living</vt:lpstr>
      <vt:lpstr>The biggest impact on Cost of Living</vt:lpstr>
      <vt:lpstr>Local Purchasing Power Index</vt:lpstr>
      <vt:lpstr>Explanatory Data Analysis  Cost of Living Index</vt:lpstr>
      <vt:lpstr>Explanatory Data Analysis  Local Purchasing Power Index</vt:lpstr>
      <vt:lpstr>Cost of Living Heatmap</vt:lpstr>
      <vt:lpstr>Conclusions</vt:lpstr>
      <vt:lpstr>Limitations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2022-10-15T23:31:16Z</dcterms:created>
  <dcterms:modified xsi:type="dcterms:W3CDTF">2022-10-19T17:30:18Z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